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27"/>
  </p:notesMasterIdLst>
  <p:sldIdLst>
    <p:sldId id="256" r:id="rId6"/>
    <p:sldId id="269" r:id="rId7"/>
    <p:sldId id="262" r:id="rId8"/>
    <p:sldId id="272" r:id="rId9"/>
    <p:sldId id="274" r:id="rId10"/>
    <p:sldId id="282" r:id="rId11"/>
    <p:sldId id="273" r:id="rId12"/>
    <p:sldId id="279" r:id="rId13"/>
    <p:sldId id="275" r:id="rId14"/>
    <p:sldId id="276" r:id="rId15"/>
    <p:sldId id="280" r:id="rId16"/>
    <p:sldId id="277" r:id="rId17"/>
    <p:sldId id="278" r:id="rId18"/>
    <p:sldId id="281" r:id="rId19"/>
    <p:sldId id="265" r:id="rId20"/>
    <p:sldId id="261" r:id="rId21"/>
    <p:sldId id="270" r:id="rId22"/>
    <p:sldId id="267" r:id="rId23"/>
    <p:sldId id="271" r:id="rId24"/>
    <p:sldId id="264" r:id="rId25"/>
    <p:sldId id="266" r:id="rId26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nton, Mark" initials="BM" lastIdx="4" clrIdx="0">
    <p:extLst>
      <p:ext uri="{19B8F6BF-5375-455C-9EA6-DF929625EA0E}">
        <p15:presenceInfo xmlns:p15="http://schemas.microsoft.com/office/powerpoint/2012/main" userId="S::brintonm@etown.edu::1743882f-4864-4576-9543-7b540d61388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5E5E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EF28B0-801B-4964-9FA5-04B0C75F59C4}" v="64" dt="2022-07-20T19:26:27.257"/>
    <p1510:client id="{B7267A83-3567-407F-BB85-1F228CCDD306}" v="685" dt="2022-07-20T18:19:48.2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82139" autoAdjust="0"/>
  </p:normalViewPr>
  <p:slideViewPr>
    <p:cSldViewPr snapToGrid="0">
      <p:cViewPr varScale="1">
        <p:scale>
          <a:sx n="108" d="100"/>
          <a:sy n="108" d="100"/>
        </p:scale>
        <p:origin x="1632" y="96"/>
      </p:cViewPr>
      <p:guideLst>
        <p:guide orient="horz" pos="180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B1115E-04E1-4A33-903F-9612A8B3F232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AD421-5E91-4188-9ABC-98E68B258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93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/>
              <a:t>Stream raw EMG from the sleeve</a:t>
            </a:r>
          </a:p>
          <a:p>
            <a:pPr marL="228600" indent="-228600">
              <a:buAutoNum type="arabicParenR"/>
            </a:pPr>
            <a:r>
              <a:rPr lang="en-US" dirty="0"/>
              <a:t>Send the raw EMG through the Kalman filter to get position of the hand</a:t>
            </a:r>
          </a:p>
          <a:p>
            <a:pPr marL="228600" indent="-228600">
              <a:buAutoNum type="arabicParenR"/>
            </a:pPr>
            <a:r>
              <a:rPr lang="en-US" dirty="0"/>
              <a:t>Send the position of the hand to the virtual hand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dirty="0"/>
              <a:t>Latching  filter- make the movement smoother by filter out small changes in position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dirty="0"/>
              <a:t>Thresholds-  remove jittery movements when the hand is at rest.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dirty="0"/>
              <a:t>Lock DOFs- lock a DOF at a certain position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en-US" dirty="0"/>
          </a:p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AD421-5E91-4188-9ABC-98E68B258A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66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 is 48 X 1 because of 48 chosen by </a:t>
            </a:r>
            <a:r>
              <a:rPr lang="en-US" sz="1800" b="0" i="0" u="none" strike="noStrike">
                <a:solidFill>
                  <a:srgbClr val="3E3D40"/>
                </a:solidFill>
                <a:effectLst/>
                <a:latin typeface="Arial" panose="020B0604020202020204" pitchFamily="34" charset="0"/>
              </a:rPr>
              <a:t>Gram-Schmidt</a:t>
            </a:r>
            <a:endParaRPr lang="en-US" sz="1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Kalman Matrix 6 X 48 (Number of DOF’s by length of </a:t>
            </a:r>
            <a:r>
              <a:rPr lang="en-US" sz="1800" b="0" i="0" u="none" strike="noStrike">
                <a:solidFill>
                  <a:srgbClr val="3E3D40"/>
                </a:solidFill>
                <a:effectLst/>
                <a:latin typeface="Arial" panose="020B0604020202020204" pitchFamily="34" charset="0"/>
              </a:rPr>
              <a:t>Gram-Schmidt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Gamma: physics model set to one but could take other values (takes angular velocity of movement to predict position of next movement.)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X (t-1) is the last/previous position of the hand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X(t) new position of the hand 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AD421-5E91-4188-9ABC-98E68B258A9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8191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AD421-5E91-4188-9ABC-98E68B258A9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40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Ulna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AD421-5E91-4188-9ABC-98E68B258A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131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AD421-5E91-4188-9ABC-98E68B258A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342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CNN was trained using a Stochastic Gradient Descent with Momentum solver with an initial learning rate of 0.001. The CNN architecture (Fig. 2) consisted of a single convolutional layer, two fully-connected layers, </a:t>
            </a:r>
            <a:r>
              <a:rPr lang="en-US" dirty="0" err="1"/>
              <a:t>ReLu</a:t>
            </a:r>
            <a:r>
              <a:rPr lang="en-US" dirty="0"/>
              <a:t> activation between layers and a regression output. A 1x5 kernel was used for convolution, such that the convolution was only across time and not across the feature set. A total of 10 convolutional filters were used to produce a Nx6x10 output feature map. The output of the convolutional layer was then passed through a </a:t>
            </a:r>
            <a:r>
              <a:rPr lang="en-US" dirty="0" err="1"/>
              <a:t>ReLu</a:t>
            </a:r>
            <a:r>
              <a:rPr lang="en-US" dirty="0"/>
              <a:t> activation layer before being passed to the first fully-connected layer. The output of the first </a:t>
            </a:r>
            <a:r>
              <a:rPr lang="en-US" dirty="0" err="1"/>
              <a:t>fullyconnected</a:t>
            </a:r>
            <a:r>
              <a:rPr lang="en-US" dirty="0"/>
              <a:t> layer was also passed through a </a:t>
            </a:r>
            <a:r>
              <a:rPr lang="en-US" dirty="0" err="1"/>
              <a:t>ReLu</a:t>
            </a:r>
            <a:r>
              <a:rPr lang="en-US" dirty="0"/>
              <a:t> activation layer before being passed to the second fully-connected layer. Both fully-connected layers consisted of 2N neurons, and thus the total size of the network depended on the number of input features used. The output of the second fully-connected layer was then fed into a final fully-connected layer that produced a total of 9 regression outputs, only which 6 were used in our case.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AD421-5E91-4188-9ABC-98E68B258A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37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  With Stim		                 Without Stim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KF %	NN%	               KF%	        NN%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Soft- 45%	50%	               18%	        25%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Med-44%	45%	               20%	        33%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Hard- 25%	27%	               36%	        11%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AD421-5E91-4188-9ABC-98E68B258A9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800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Mimic virtual hand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Position is extension and flexion 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Find MAV of EMG recordings from the buffer (Feature)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Smooths out noisy data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Once the training is complete, the data is aligned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Correlation between kinematics (features) and movements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b="0" i="0" u="none" strike="noStrike" dirty="0">
                <a:solidFill>
                  <a:srgbClr val="3E3D40"/>
                </a:solidFill>
                <a:effectLst/>
                <a:latin typeface="Arial" panose="020B0604020202020204" pitchFamily="34" charset="0"/>
              </a:rPr>
              <a:t>Gram-Schmidt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Forward Selection 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Looks for the top 48 most useful features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Throw out any neural channels that would throw off channel selection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Find 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Steady-State using Kalman </a:t>
            </a:r>
            <a:r>
              <a:rPr lang="en-US" sz="12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filter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US" dirty="0"/>
              <a:t>Voltage- muscle activity </a:t>
            </a:r>
          </a:p>
          <a:p>
            <a:r>
              <a:rPr lang="en-US" dirty="0"/>
              <a:t>1 feature have 528 possible and choose 48 best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AD421-5E91-4188-9ABC-98E68B258A9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161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Most multi-articular hand prostheses allow the user to control a prosthetic through a range of pre-determined grip patterns with fixed force outputs. Although these pre-determined movements can make the prosthesis more reliable, user commands are limited to these grips and cannot be controlled naturally in real-time. However, by implementing a modified Kalman Filter, upper limb amputees can intuitively direct hand prosthesis with independent and proportional control.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AD421-5E91-4188-9ABC-98E68B258A9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27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Load up to 8 DOF </a:t>
            </a:r>
          </a:p>
          <a:p>
            <a:r>
              <a:rPr lang="en-US" dirty="0"/>
              <a:t>Starts training </a:t>
            </a:r>
          </a:p>
          <a:p>
            <a:r>
              <a:rPr lang="en-US" dirty="0"/>
              <a:t>Heatmap shows features for the 32 electrodes in real-time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AD421-5E91-4188-9ABC-98E68B258A9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872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 is 48 X 1 because of 48 chosen by </a:t>
            </a:r>
            <a:r>
              <a:rPr lang="en-US" sz="1800" b="0" i="0" u="none" strike="noStrike" dirty="0">
                <a:solidFill>
                  <a:srgbClr val="3E3D40"/>
                </a:solidFill>
                <a:effectLst/>
                <a:latin typeface="Arial" panose="020B0604020202020204" pitchFamily="34" charset="0"/>
              </a:rPr>
              <a:t>Gram-Schmidt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Kalman Matrix 6 X 48 (Number of DOF’s by length of </a:t>
            </a:r>
            <a:r>
              <a:rPr lang="en-US" sz="1800" b="0" i="0" u="none" strike="noStrike" dirty="0">
                <a:solidFill>
                  <a:srgbClr val="3E3D40"/>
                </a:solidFill>
                <a:effectLst/>
                <a:latin typeface="Arial" panose="020B0604020202020204" pitchFamily="34" charset="0"/>
              </a:rPr>
              <a:t>Gram-Schmidt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Gamma: physics model set to one but could take other values (takes angular velocity of movement to predict position of next movement.)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X (t-1) is the last/previous position of the hand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X(t) new position of the hand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AD421-5E91-4188-9ABC-98E68B258A9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97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74454"/>
            <a:ext cx="7772400" cy="122502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317464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380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49254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457200" y="241757"/>
            <a:ext cx="8229600" cy="54747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006756" y="5371756"/>
            <a:ext cx="2859902" cy="268874"/>
          </a:xfrm>
        </p:spPr>
        <p:txBody>
          <a:bodyPr>
            <a:normAutofit/>
          </a:bodyPr>
          <a:lstStyle>
            <a:lvl1pPr marL="0" indent="0" algn="r">
              <a:buNone/>
              <a:defRPr sz="1500">
                <a:solidFill>
                  <a:srgbClr val="404040"/>
                </a:solidFill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URL here for edit</a:t>
            </a:r>
          </a:p>
        </p:txBody>
      </p:sp>
    </p:spTree>
    <p:extLst>
      <p:ext uri="{BB962C8B-B14F-4D97-AF65-F5344CB8AC3E}">
        <p14:creationId xmlns:p14="http://schemas.microsoft.com/office/powerpoint/2010/main" val="1180116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D6D54-7C8D-5D48-B082-6B2C040EA059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22EA0-59B8-8F4E-9E54-BFF00787017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813D413-B1FB-D24F-8006-415FA13D6F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253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380996" rtl="0" eaLnBrk="1" latinLnBrk="0" hangingPunct="1"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47" indent="-285747" algn="l" defTabSz="38099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19" indent="-238123" algn="l" defTabSz="380996" rtl="0" eaLnBrk="1" latinLnBrk="0" hangingPunct="1">
        <a:spcBef>
          <a:spcPct val="20000"/>
        </a:spcBef>
        <a:buFont typeface="Arial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90" indent="-190498" algn="l" defTabSz="3809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87" indent="-190498" algn="l" defTabSz="380996" rtl="0" eaLnBrk="1" latinLnBrk="0" hangingPunct="1">
        <a:spcBef>
          <a:spcPct val="20000"/>
        </a:spcBef>
        <a:buFont typeface="Arial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83" indent="-190498" algn="l" defTabSz="380996" rtl="0" eaLnBrk="1" latinLnBrk="0" hangingPunct="1">
        <a:spcBef>
          <a:spcPct val="20000"/>
        </a:spcBef>
        <a:buFont typeface="Arial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79" indent="-190498" algn="l" defTabSz="380996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75" indent="-190498" algn="l" defTabSz="380996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471" indent="-190498" algn="l" defTabSz="380996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468" indent="-190498" algn="l" defTabSz="380996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09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96" algn="l" defTabSz="3809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92" algn="l" defTabSz="3809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89" algn="l" defTabSz="3809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85" algn="l" defTabSz="3809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81" algn="l" defTabSz="3809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77" algn="l" defTabSz="3809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973" algn="l" defTabSz="3809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970" algn="l" defTabSz="3809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57572-37BC-B447-8949-1C8BFD585CF4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7B1E5-09F7-6E4E-BC41-245A64DF9A4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64D0A23F-4213-7D47-B52D-383743FF62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66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ctr" defTabSz="380996" rtl="0" eaLnBrk="1" latinLnBrk="0" hangingPunct="1"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47" indent="-285747" algn="l" defTabSz="38099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19" indent="-238123" algn="l" defTabSz="380996" rtl="0" eaLnBrk="1" latinLnBrk="0" hangingPunct="1">
        <a:spcBef>
          <a:spcPct val="20000"/>
        </a:spcBef>
        <a:buFont typeface="Arial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90" indent="-190498" algn="l" defTabSz="3809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87" indent="-190498" algn="l" defTabSz="380996" rtl="0" eaLnBrk="1" latinLnBrk="0" hangingPunct="1">
        <a:spcBef>
          <a:spcPct val="20000"/>
        </a:spcBef>
        <a:buFont typeface="Arial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83" indent="-190498" algn="l" defTabSz="380996" rtl="0" eaLnBrk="1" latinLnBrk="0" hangingPunct="1">
        <a:spcBef>
          <a:spcPct val="20000"/>
        </a:spcBef>
        <a:buFont typeface="Arial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79" indent="-190498" algn="l" defTabSz="380996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75" indent="-190498" algn="l" defTabSz="380996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471" indent="-190498" algn="l" defTabSz="380996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468" indent="-190498" algn="l" defTabSz="380996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09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96" algn="l" defTabSz="3809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92" algn="l" defTabSz="3809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89" algn="l" defTabSz="3809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85" algn="l" defTabSz="3809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81" algn="l" defTabSz="3809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77" algn="l" defTabSz="3809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973" algn="l" defTabSz="3809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970" algn="l" defTabSz="3809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ssets.ossur.com/library/41042/i-Limb%20Access%20Other.pdf" TargetMode="External"/><Relationship Id="rId2" Type="http://schemas.openxmlformats.org/officeDocument/2006/relationships/hyperlink" Target="https://www.researchgate.net/figure/Muscles-controlling-the-movement-of-the-index-finger-This-picture-is-adapted-from_fig6_2395371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ippleneuromed.com/ripple-products/quest-hd-ee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3500" y="957531"/>
            <a:ext cx="6477000" cy="1225021"/>
          </a:xfrm>
        </p:spPr>
        <p:txBody>
          <a:bodyPr>
            <a:normAutofit fontScale="90000"/>
          </a:bodyPr>
          <a:lstStyle/>
          <a:p>
            <a:r>
              <a:rPr lang="en-US" dirty="0"/>
              <a:t>Minimizing Stimulation Artifact in Real-Time Movement Decoding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39901" y="2707789"/>
            <a:ext cx="5334000" cy="14605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50"/>
              <a:t>Nathan Griffin</a:t>
            </a:r>
            <a:endParaRPr lang="en-US" sz="2650">
              <a:cs typeface="Calibri"/>
            </a:endParaRPr>
          </a:p>
          <a:p>
            <a:r>
              <a:rPr lang="en-US" sz="1800">
                <a:cs typeface="Calibri"/>
              </a:rPr>
              <a:t>Mentor: Dr. Mark Brinton</a:t>
            </a:r>
          </a:p>
        </p:txBody>
      </p:sp>
    </p:spTree>
    <p:extLst>
      <p:ext uri="{BB962C8B-B14F-4D97-AF65-F5344CB8AC3E}">
        <p14:creationId xmlns:p14="http://schemas.microsoft.com/office/powerpoint/2010/main" val="1098044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NnoStimTraining">
            <a:hlinkClick r:id="" action="ppaction://media"/>
            <a:extLst>
              <a:ext uri="{FF2B5EF4-FFF2-40B4-BE49-F238E27FC236}">
                <a16:creationId xmlns:a16="http://schemas.microsoft.com/office/drawing/2014/main" id="{29AC9E86-C6C8-BF32-BEF9-19F9BC8BA40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7144" y="818862"/>
            <a:ext cx="5909711" cy="4450546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F6D76-EB84-1DEB-24D4-A75A10216E36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Neural Network </a:t>
            </a:r>
            <a:r>
              <a:rPr lang="en-US"/>
              <a:t>Trained </a:t>
            </a:r>
            <a:r>
              <a:rPr lang="en-US" dirty="0"/>
              <a:t>without </a:t>
            </a:r>
            <a:r>
              <a:rPr lang="en-US"/>
              <a:t>Stimulation: Finger Recoil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56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raphical user interface&#10;&#10;Description automatically generated">
            <a:extLst>
              <a:ext uri="{FF2B5EF4-FFF2-40B4-BE49-F238E27FC236}">
                <a16:creationId xmlns:a16="http://schemas.microsoft.com/office/drawing/2014/main" id="{FAE882AA-F7F3-82B5-2226-1E5D1C2733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6488" y="829733"/>
            <a:ext cx="6571024" cy="4275667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88853-031A-5417-B51A-8D0F3E9A105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57200" y="282261"/>
            <a:ext cx="8229600" cy="547472"/>
          </a:xfrm>
        </p:spPr>
        <p:txBody>
          <a:bodyPr/>
          <a:lstStyle/>
          <a:p>
            <a:r>
              <a:rPr lang="en-US" dirty="0"/>
              <a:t>Training with </a:t>
            </a:r>
            <a:r>
              <a:rPr lang="en-US"/>
              <a:t>Stimulation</a:t>
            </a:r>
            <a:endParaRPr lang="en-US" dirty="0"/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90ABBAE4-2B4D-B9DA-5BEF-6671897EAB61}"/>
              </a:ext>
            </a:extLst>
          </p:cNvPr>
          <p:cNvSpPr/>
          <p:nvPr/>
        </p:nvSpPr>
        <p:spPr>
          <a:xfrm>
            <a:off x="1538572" y="1669344"/>
            <a:ext cx="1345739" cy="1096434"/>
          </a:xfrm>
          <a:prstGeom prst="flowChartProcess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190824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almanFilterWithStim">
            <a:hlinkClick r:id="" action="ppaction://media"/>
            <a:extLst>
              <a:ext uri="{FF2B5EF4-FFF2-40B4-BE49-F238E27FC236}">
                <a16:creationId xmlns:a16="http://schemas.microsoft.com/office/drawing/2014/main" id="{295F0B50-417E-DBDC-4212-D329639B08E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7133" y="835361"/>
            <a:ext cx="5909733" cy="4450563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614FA-767C-B823-1B38-C4C5C0D47B22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dirty="0"/>
              <a:t>Kalman Filter </a:t>
            </a:r>
            <a:r>
              <a:rPr lang="en-US"/>
              <a:t>Trained </a:t>
            </a:r>
            <a:r>
              <a:rPr lang="en-US" dirty="0"/>
              <a:t>with </a:t>
            </a:r>
            <a:r>
              <a:rPr lang="en-US"/>
              <a:t>Stimulation: No Recoil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15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NWithStimTraining">
            <a:hlinkClick r:id="" action="ppaction://media"/>
            <a:extLst>
              <a:ext uri="{FF2B5EF4-FFF2-40B4-BE49-F238E27FC236}">
                <a16:creationId xmlns:a16="http://schemas.microsoft.com/office/drawing/2014/main" id="{39C98A2E-CAAB-93D7-52C7-BDA3C7304D8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1489" y="846651"/>
            <a:ext cx="5921022" cy="4459064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CAAD0-B776-9740-42A4-94C5204DBFF3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dirty="0"/>
              <a:t>Neural Network </a:t>
            </a:r>
            <a:r>
              <a:rPr lang="en-US"/>
              <a:t>Trained </a:t>
            </a:r>
            <a:r>
              <a:rPr lang="en-US" dirty="0"/>
              <a:t>with </a:t>
            </a:r>
            <a:r>
              <a:rPr lang="en-US"/>
              <a:t>Stimulation: No Recoil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23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2B0679-E712-7480-5E45-A7ABC02F2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906517"/>
            <a:ext cx="4477405" cy="41986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Stim causes artifact</a:t>
            </a:r>
          </a:p>
          <a:p>
            <a:r>
              <a:rPr lang="en-US" dirty="0">
                <a:solidFill>
                  <a:schemeClr val="tx1"/>
                </a:solidFill>
              </a:rPr>
              <a:t>Training with stim </a:t>
            </a:r>
            <a:r>
              <a:rPr lang="en-US">
                <a:solidFill>
                  <a:schemeClr val="tx1"/>
                </a:solidFill>
              </a:rPr>
              <a:t>may improve your ability to detect softness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</a:rPr>
              <a:t>Pilot </a:t>
            </a:r>
            <a:r>
              <a:rPr lang="en-US" dirty="0">
                <a:solidFill>
                  <a:schemeClr val="tx1"/>
                </a:solidFill>
              </a:rPr>
              <a:t>testing</a:t>
            </a:r>
            <a:r>
              <a:rPr lang="en-US">
                <a:solidFill>
                  <a:schemeClr val="tx1"/>
                </a:solidFill>
              </a:rPr>
              <a:t> suggests that we may need to make changes to our experiment such as a wider difference between blocks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CE578-4C0A-6A02-D833-9A7BD6AFC03B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/>
              <a:t>Training with Stimulation May Help Detect Softness</a:t>
            </a:r>
            <a:endParaRPr lang="en-US" dirty="0"/>
          </a:p>
        </p:txBody>
      </p:sp>
      <p:pic>
        <p:nvPicPr>
          <p:cNvPr id="16" name="Picture 15" descr="Chart, bar chart&#10;&#10;Description automatically generated">
            <a:extLst>
              <a:ext uri="{FF2B5EF4-FFF2-40B4-BE49-F238E27FC236}">
                <a16:creationId xmlns:a16="http://schemas.microsoft.com/office/drawing/2014/main" id="{9F790F7E-37B7-6DE4-543D-19D37FBB5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114" y="821891"/>
            <a:ext cx="3990885" cy="2397428"/>
          </a:xfrm>
          <a:prstGeom prst="rect">
            <a:avLst/>
          </a:prstGeom>
        </p:spPr>
      </p:pic>
      <p:pic>
        <p:nvPicPr>
          <p:cNvPr id="18" name="Picture 17" descr="Chart, bar chart&#10;&#10;Description automatically generated">
            <a:extLst>
              <a:ext uri="{FF2B5EF4-FFF2-40B4-BE49-F238E27FC236}">
                <a16:creationId xmlns:a16="http://schemas.microsoft.com/office/drawing/2014/main" id="{C22D8768-18FC-27B4-9541-04F1BBFD7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113" y="3219319"/>
            <a:ext cx="3990887" cy="239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74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07CA9E7E-2E6F-4021-B143-D58F10A910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3454" r="2165"/>
          <a:stretch/>
        </p:blipFill>
        <p:spPr>
          <a:xfrm>
            <a:off x="3306162" y="1251370"/>
            <a:ext cx="5648268" cy="3489899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FB881-2DFD-429B-ACF7-621AC59AC10B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dirty="0"/>
              <a:t>Record EMG to Train Virtual Hand</a:t>
            </a:r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AEEBFBC-BF06-4678-B3A1-772E2595D415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6"/>
          <a:stretch>
            <a:fillRect/>
          </a:stretch>
        </p:blipFill>
        <p:spPr>
          <a:xfrm>
            <a:off x="1258189" y="3005056"/>
            <a:ext cx="1387339" cy="235441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DA318A-382E-49C9-8DA1-6F4BDBCE4D17}"/>
              </a:ext>
            </a:extLst>
          </p:cNvPr>
          <p:cNvSpPr txBox="1"/>
          <p:nvPr/>
        </p:nvSpPr>
        <p:spPr>
          <a:xfrm>
            <a:off x="80273" y="973731"/>
            <a:ext cx="33840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/>
              <a:t>Mimic Virtual Hand while Recording EMG</a:t>
            </a:r>
          </a:p>
          <a:p>
            <a:pPr marL="342900" indent="-342900">
              <a:buAutoNum type="arabicParenR"/>
            </a:pPr>
            <a:r>
              <a:rPr lang="en-US" dirty="0"/>
              <a:t>Calculate Features (Mean-Absolute Value)</a:t>
            </a:r>
          </a:p>
          <a:p>
            <a:pPr marL="342900" indent="-342900">
              <a:buAutoNum type="arabicParenR"/>
            </a:pPr>
            <a:r>
              <a:rPr lang="en-US" dirty="0"/>
              <a:t>Align Features and Positions</a:t>
            </a:r>
          </a:p>
          <a:p>
            <a:pPr marL="342900" indent="-342900">
              <a:buAutoNum type="arabicParenR"/>
            </a:pPr>
            <a:r>
              <a:rPr lang="en-US" dirty="0"/>
              <a:t>Choose 48 Features</a:t>
            </a:r>
          </a:p>
          <a:p>
            <a:pPr marL="342900" indent="-342900">
              <a:buAutoNum type="arabicParenR"/>
            </a:pPr>
            <a:r>
              <a:rPr lang="en-US" dirty="0"/>
              <a:t>Train Steady State Kalman Filter</a:t>
            </a:r>
          </a:p>
        </p:txBody>
      </p:sp>
      <p:pic>
        <p:nvPicPr>
          <p:cNvPr id="7" name="TrainingVid_noAudio">
            <a:hlinkClick r:id="" action="ppaction://media"/>
            <a:extLst>
              <a:ext uri="{FF2B5EF4-FFF2-40B4-BE49-F238E27FC236}">
                <a16:creationId xmlns:a16="http://schemas.microsoft.com/office/drawing/2014/main" id="{CEE98B29-C393-4380-A5AC-3B559EF69A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26058" r="42"/>
          <a:stretch/>
        </p:blipFill>
        <p:spPr>
          <a:xfrm>
            <a:off x="-1094912" y="789229"/>
            <a:ext cx="11333824" cy="450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0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9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957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650">
                <a:cs typeface="Calibri"/>
              </a:rPr>
              <a:t>Current Prostheses Limit Natural Control for Reliability </a:t>
            </a:r>
          </a:p>
        </p:txBody>
      </p:sp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DC8E0B39-3BFE-4A73-8040-CD0C55E0A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108" y="957050"/>
            <a:ext cx="2336993" cy="4179448"/>
          </a:xfrm>
          <a:prstGeom prst="rect">
            <a:avLst/>
          </a:prstGeom>
        </p:spPr>
      </p:pic>
      <p:pic>
        <p:nvPicPr>
          <p:cNvPr id="8" name="Picture 9" descr="A picture containing indoor, blue, tool&#10;&#10;Description automatically generated">
            <a:extLst>
              <a:ext uri="{FF2B5EF4-FFF2-40B4-BE49-F238E27FC236}">
                <a16:creationId xmlns:a16="http://schemas.microsoft.com/office/drawing/2014/main" id="{05024A7A-0323-40E4-A65E-A13FCC830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3636" y="1219871"/>
            <a:ext cx="5473935" cy="364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00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A059F-1496-4D64-87F6-36C4A3A28F6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dirty="0"/>
              <a:t>Graphical User Interface (GUI) to Facilitate Training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FC1AFF-57C6-46DF-BAED-C1A4BFA480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835"/>
          <a:stretch/>
        </p:blipFill>
        <p:spPr>
          <a:xfrm>
            <a:off x="-1" y="820744"/>
            <a:ext cx="9156181" cy="44574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842E773-C8C4-4394-9EE5-98F50ED0A501}"/>
              </a:ext>
            </a:extLst>
          </p:cNvPr>
          <p:cNvSpPr/>
          <p:nvPr/>
        </p:nvSpPr>
        <p:spPr>
          <a:xfrm>
            <a:off x="2852024" y="820744"/>
            <a:ext cx="6304156" cy="4489014"/>
          </a:xfrm>
          <a:prstGeom prst="rect">
            <a:avLst/>
          </a:prstGeom>
          <a:solidFill>
            <a:schemeClr val="bg1">
              <a:lumMod val="85000"/>
              <a:alpha val="8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20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Text, letter&#10;&#10;Description automatically generated">
            <a:extLst>
              <a:ext uri="{FF2B5EF4-FFF2-40B4-BE49-F238E27FC236}">
                <a16:creationId xmlns:a16="http://schemas.microsoft.com/office/drawing/2014/main" id="{5A693426-3128-4416-A152-E2290E1871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83640" y="1900792"/>
            <a:ext cx="4976720" cy="956708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A203F-F60D-47FC-92BB-CCCADB199F5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Kalman Filter Predicts New Positions from Current Features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3CC1E85-E937-403E-AC2F-1B055A1551E0}"/>
              </a:ext>
            </a:extLst>
          </p:cNvPr>
          <p:cNvCxnSpPr>
            <a:cxnSpLocks/>
          </p:cNvCxnSpPr>
          <p:nvPr/>
        </p:nvCxnSpPr>
        <p:spPr>
          <a:xfrm flipH="1">
            <a:off x="1956885" y="2573254"/>
            <a:ext cx="458449" cy="4732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72DEB35-8ACE-44E7-A820-17FCCFCFD6D4}"/>
              </a:ext>
            </a:extLst>
          </p:cNvPr>
          <p:cNvCxnSpPr>
            <a:cxnSpLocks/>
          </p:cNvCxnSpPr>
          <p:nvPr/>
        </p:nvCxnSpPr>
        <p:spPr>
          <a:xfrm flipH="1">
            <a:off x="3360456" y="2573254"/>
            <a:ext cx="458449" cy="4732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A35C5BB-EBF4-44AA-A846-21009E9CAF51}"/>
              </a:ext>
            </a:extLst>
          </p:cNvPr>
          <p:cNvCxnSpPr>
            <a:cxnSpLocks/>
          </p:cNvCxnSpPr>
          <p:nvPr/>
        </p:nvCxnSpPr>
        <p:spPr>
          <a:xfrm flipH="1">
            <a:off x="4437410" y="2573254"/>
            <a:ext cx="458449" cy="4732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7421E92-951F-4AB8-8181-E33588762410}"/>
              </a:ext>
            </a:extLst>
          </p:cNvPr>
          <p:cNvCxnSpPr>
            <a:cxnSpLocks/>
          </p:cNvCxnSpPr>
          <p:nvPr/>
        </p:nvCxnSpPr>
        <p:spPr>
          <a:xfrm flipH="1">
            <a:off x="5748885" y="2573253"/>
            <a:ext cx="458449" cy="4732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22CB8C1-5AB2-4649-9036-46EAD8F99D2F}"/>
              </a:ext>
            </a:extLst>
          </p:cNvPr>
          <p:cNvCxnSpPr>
            <a:cxnSpLocks/>
          </p:cNvCxnSpPr>
          <p:nvPr/>
        </p:nvCxnSpPr>
        <p:spPr>
          <a:xfrm>
            <a:off x="6764601" y="2544664"/>
            <a:ext cx="387855" cy="5018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F883B7C-3F74-4AB1-BB4B-A24A5C52C041}"/>
              </a:ext>
            </a:extLst>
          </p:cNvPr>
          <p:cNvSpPr txBox="1"/>
          <p:nvPr/>
        </p:nvSpPr>
        <p:spPr>
          <a:xfrm>
            <a:off x="2809138" y="3046524"/>
            <a:ext cx="1157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Physics Model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1D6B92-932F-45DC-AD29-B8D527EA22DE}"/>
              </a:ext>
            </a:extLst>
          </p:cNvPr>
          <p:cNvSpPr txBox="1"/>
          <p:nvPr/>
        </p:nvSpPr>
        <p:spPr>
          <a:xfrm>
            <a:off x="4012795" y="3046524"/>
            <a:ext cx="1157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Previous Position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1943C9-1FC9-4EE4-87F1-B120B8FCC425}"/>
              </a:ext>
            </a:extLst>
          </p:cNvPr>
          <p:cNvSpPr txBox="1"/>
          <p:nvPr/>
        </p:nvSpPr>
        <p:spPr>
          <a:xfrm>
            <a:off x="1430273" y="3046524"/>
            <a:ext cx="1157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Predicted Position at Current Time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4E2182-15C6-4ED2-AAB3-CAC5A6303A18}"/>
              </a:ext>
            </a:extLst>
          </p:cNvPr>
          <p:cNvSpPr txBox="1"/>
          <p:nvPr/>
        </p:nvSpPr>
        <p:spPr>
          <a:xfrm>
            <a:off x="5211486" y="3153355"/>
            <a:ext cx="1279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Kalman Matrix</a:t>
            </a:r>
          </a:p>
          <a:p>
            <a:pPr algn="ctr"/>
            <a:r>
              <a:rPr lang="en-US" dirty="0"/>
              <a:t>[DOFs × 48]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D32567-6B3E-40F9-8E35-70DFC4FCEC73}"/>
              </a:ext>
            </a:extLst>
          </p:cNvPr>
          <p:cNvSpPr txBox="1"/>
          <p:nvPr/>
        </p:nvSpPr>
        <p:spPr>
          <a:xfrm>
            <a:off x="6715444" y="3178370"/>
            <a:ext cx="1157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Features at Current Time</a:t>
            </a:r>
          </a:p>
          <a:p>
            <a:pPr algn="ctr"/>
            <a:r>
              <a:rPr lang="en-US" dirty="0"/>
              <a:t>[48 × 1]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0567B0-D0B1-4D08-B11A-26A689B812FA}"/>
              </a:ext>
            </a:extLst>
          </p:cNvPr>
          <p:cNvSpPr txBox="1"/>
          <p:nvPr/>
        </p:nvSpPr>
        <p:spPr>
          <a:xfrm>
            <a:off x="6423103" y="4966009"/>
            <a:ext cx="2951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DOFs = Degrees of Freedom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CCC2C0D-83E8-45B3-A1F2-D188864F157E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3966835" y="1918675"/>
            <a:ext cx="1143710" cy="1447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B3D99B3-B17A-405C-98D1-D6923B126179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5110545" y="1918675"/>
            <a:ext cx="1018579" cy="1881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4961A89-1BE9-4214-9681-BBB5A86E9B84}"/>
              </a:ext>
            </a:extLst>
          </p:cNvPr>
          <p:cNvSpPr txBox="1"/>
          <p:nvPr/>
        </p:nvSpPr>
        <p:spPr>
          <a:xfrm>
            <a:off x="4331982" y="1272344"/>
            <a:ext cx="1557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Calculated From Training</a:t>
            </a:r>
          </a:p>
        </p:txBody>
      </p:sp>
    </p:spTree>
    <p:extLst>
      <p:ext uri="{BB962C8B-B14F-4D97-AF65-F5344CB8AC3E}">
        <p14:creationId xmlns:p14="http://schemas.microsoft.com/office/powerpoint/2010/main" val="44263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Text, letter&#10;&#10;Description automatically generated">
            <a:extLst>
              <a:ext uri="{FF2B5EF4-FFF2-40B4-BE49-F238E27FC236}">
                <a16:creationId xmlns:a16="http://schemas.microsoft.com/office/drawing/2014/main" id="{5A693426-3128-4416-A152-E2290E1871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83640" y="1900792"/>
            <a:ext cx="4976720" cy="956708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A203F-F60D-47FC-92BB-CCCADB199F5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Kalman Filter Predicts New Positions from Current Features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3CC1E85-E937-403E-AC2F-1B055A1551E0}"/>
              </a:ext>
            </a:extLst>
          </p:cNvPr>
          <p:cNvCxnSpPr>
            <a:cxnSpLocks/>
          </p:cNvCxnSpPr>
          <p:nvPr/>
        </p:nvCxnSpPr>
        <p:spPr>
          <a:xfrm flipH="1">
            <a:off x="1956885" y="2573254"/>
            <a:ext cx="458449" cy="4732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72DEB35-8ACE-44E7-A820-17FCCFCFD6D4}"/>
              </a:ext>
            </a:extLst>
          </p:cNvPr>
          <p:cNvCxnSpPr>
            <a:cxnSpLocks/>
          </p:cNvCxnSpPr>
          <p:nvPr/>
        </p:nvCxnSpPr>
        <p:spPr>
          <a:xfrm flipH="1">
            <a:off x="3360456" y="2573254"/>
            <a:ext cx="458449" cy="4732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A35C5BB-EBF4-44AA-A846-21009E9CAF51}"/>
              </a:ext>
            </a:extLst>
          </p:cNvPr>
          <p:cNvCxnSpPr>
            <a:cxnSpLocks/>
          </p:cNvCxnSpPr>
          <p:nvPr/>
        </p:nvCxnSpPr>
        <p:spPr>
          <a:xfrm flipH="1">
            <a:off x="4437410" y="2573254"/>
            <a:ext cx="458449" cy="4732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7421E92-951F-4AB8-8181-E33588762410}"/>
              </a:ext>
            </a:extLst>
          </p:cNvPr>
          <p:cNvCxnSpPr>
            <a:cxnSpLocks/>
          </p:cNvCxnSpPr>
          <p:nvPr/>
        </p:nvCxnSpPr>
        <p:spPr>
          <a:xfrm flipH="1">
            <a:off x="5748885" y="2573253"/>
            <a:ext cx="458449" cy="4732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22CB8C1-5AB2-4649-9036-46EAD8F99D2F}"/>
              </a:ext>
            </a:extLst>
          </p:cNvPr>
          <p:cNvCxnSpPr>
            <a:cxnSpLocks/>
          </p:cNvCxnSpPr>
          <p:nvPr/>
        </p:nvCxnSpPr>
        <p:spPr>
          <a:xfrm>
            <a:off x="6764601" y="2544664"/>
            <a:ext cx="387855" cy="5018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F883B7C-3F74-4AB1-BB4B-A24A5C52C041}"/>
              </a:ext>
            </a:extLst>
          </p:cNvPr>
          <p:cNvSpPr txBox="1"/>
          <p:nvPr/>
        </p:nvSpPr>
        <p:spPr>
          <a:xfrm>
            <a:off x="2809138" y="3046524"/>
            <a:ext cx="1157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Physics Model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1D6B92-932F-45DC-AD29-B8D527EA22DE}"/>
              </a:ext>
            </a:extLst>
          </p:cNvPr>
          <p:cNvSpPr txBox="1"/>
          <p:nvPr/>
        </p:nvSpPr>
        <p:spPr>
          <a:xfrm>
            <a:off x="4012795" y="3046524"/>
            <a:ext cx="1157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Previous Position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1943C9-1FC9-4EE4-87F1-B120B8FCC425}"/>
              </a:ext>
            </a:extLst>
          </p:cNvPr>
          <p:cNvSpPr txBox="1"/>
          <p:nvPr/>
        </p:nvSpPr>
        <p:spPr>
          <a:xfrm>
            <a:off x="1430273" y="3046524"/>
            <a:ext cx="1157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Predicted Position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4E2182-15C6-4ED2-AAB3-CAC5A6303A18}"/>
              </a:ext>
            </a:extLst>
          </p:cNvPr>
          <p:cNvSpPr txBox="1"/>
          <p:nvPr/>
        </p:nvSpPr>
        <p:spPr>
          <a:xfrm>
            <a:off x="5211486" y="3153355"/>
            <a:ext cx="1279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Kalman Gain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D32567-6B3E-40F9-8E35-70DFC4FCEC73}"/>
              </a:ext>
            </a:extLst>
          </p:cNvPr>
          <p:cNvSpPr txBox="1"/>
          <p:nvPr/>
        </p:nvSpPr>
        <p:spPr>
          <a:xfrm>
            <a:off x="6715444" y="3178370"/>
            <a:ext cx="1157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sEMG</a:t>
            </a:r>
            <a:r>
              <a:rPr lang="en-US" dirty="0"/>
              <a:t> Features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0567B0-D0B1-4D08-B11A-26A689B812FA}"/>
              </a:ext>
            </a:extLst>
          </p:cNvPr>
          <p:cNvSpPr txBox="1"/>
          <p:nvPr/>
        </p:nvSpPr>
        <p:spPr>
          <a:xfrm>
            <a:off x="6423103" y="4966009"/>
            <a:ext cx="2951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DOFs = Degrees of Freedom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CCC2C0D-83E8-45B3-A1F2-D188864F157E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3966835" y="1641676"/>
            <a:ext cx="1143710" cy="4217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B3D99B3-B17A-405C-98D1-D6923B126179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5110545" y="1641676"/>
            <a:ext cx="1018579" cy="4651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4961A89-1BE9-4214-9681-BBB5A86E9B84}"/>
              </a:ext>
            </a:extLst>
          </p:cNvPr>
          <p:cNvSpPr txBox="1"/>
          <p:nvPr/>
        </p:nvSpPr>
        <p:spPr>
          <a:xfrm>
            <a:off x="4331982" y="1272344"/>
            <a:ext cx="1557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From Training</a:t>
            </a:r>
          </a:p>
        </p:txBody>
      </p:sp>
    </p:spTree>
    <p:extLst>
      <p:ext uri="{BB962C8B-B14F-4D97-AF65-F5344CB8AC3E}">
        <p14:creationId xmlns:p14="http://schemas.microsoft.com/office/powerpoint/2010/main" val="337440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C51B53B-66EB-400C-845F-1A7209FFD8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0" b="33645"/>
          <a:stretch/>
        </p:blipFill>
        <p:spPr>
          <a:xfrm>
            <a:off x="0" y="805809"/>
            <a:ext cx="9155282" cy="44530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C73C689-D8F1-42F2-86FD-A975E829429C}"/>
              </a:ext>
            </a:extLst>
          </p:cNvPr>
          <p:cNvSpPr/>
          <p:nvPr/>
        </p:nvSpPr>
        <p:spPr>
          <a:xfrm>
            <a:off x="0" y="805809"/>
            <a:ext cx="2826769" cy="44530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159B8-2750-47BB-B55E-C9920BDC9EBA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/>
              <a:t>Control Virtual</a:t>
            </a:r>
            <a:r>
              <a:rPr lang="en-US" dirty="0"/>
              <a:t> Hand </a:t>
            </a:r>
            <a:r>
              <a:rPr lang="en-US"/>
              <a:t>with Muscle Signals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E75146-8B19-4BB6-961E-DFAE24EB74A5}"/>
              </a:ext>
            </a:extLst>
          </p:cNvPr>
          <p:cNvSpPr txBox="1"/>
          <p:nvPr/>
        </p:nvSpPr>
        <p:spPr>
          <a:xfrm>
            <a:off x="297366" y="1278009"/>
            <a:ext cx="2438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Stream EMG</a:t>
            </a:r>
          </a:p>
          <a:p>
            <a:pPr marL="342900" indent="-342900">
              <a:buAutoNum type="arabicParenR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 Features</a:t>
            </a:r>
          </a:p>
          <a:p>
            <a:pPr marL="342900" indent="-342900">
              <a:buAutoNum type="arabicParenR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 Using Kalman Filter</a:t>
            </a:r>
          </a:p>
          <a:p>
            <a:pPr marL="342900" indent="-342900">
              <a:buAutoNum type="arabicParenR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Send Movements to Virtual Hand</a:t>
            </a:r>
          </a:p>
          <a:p>
            <a:pPr marL="342900" indent="-342900">
              <a:buAutoNum type="arabicParenR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alTime vid">
            <a:hlinkClick r:id="" action="ppaction://media"/>
            <a:extLst>
              <a:ext uri="{FF2B5EF4-FFF2-40B4-BE49-F238E27FC236}">
                <a16:creationId xmlns:a16="http://schemas.microsoft.com/office/drawing/2014/main" id="{DED0A6C1-BCEF-452C-8A84-9AB764165B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119" r="5947"/>
          <a:stretch/>
        </p:blipFill>
        <p:spPr>
          <a:xfrm>
            <a:off x="-11282" y="783153"/>
            <a:ext cx="9155282" cy="493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944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F0F7E01-F43C-4494-98B2-4377C16D7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794" y="1320903"/>
            <a:ext cx="1793787" cy="36303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115" indent="-285115"/>
            <a:r>
              <a:rPr lang="en-US" sz="1600" dirty="0">
                <a:solidFill>
                  <a:schemeClr val="tx1"/>
                </a:solidFill>
                <a:latin typeface="Times New Roman"/>
                <a:cs typeface="Times New Roman"/>
              </a:rPr>
              <a:t>Incorporate neural networks</a:t>
            </a:r>
          </a:p>
          <a:p>
            <a:pPr marL="285115" indent="-285115"/>
            <a:endParaRPr lang="en-US" sz="16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285115" indent="-285115"/>
            <a:r>
              <a:rPr lang="en-US" sz="1600" dirty="0">
                <a:solidFill>
                  <a:schemeClr val="tx1"/>
                </a:solidFill>
                <a:latin typeface="Times New Roman"/>
                <a:cs typeface="Times New Roman"/>
              </a:rPr>
              <a:t>Sensory feedback with force sensors</a:t>
            </a:r>
          </a:p>
          <a:p>
            <a:pPr marL="285115" indent="-285115"/>
            <a:endParaRPr lang="en-US" sz="1600" b="0" i="0" dirty="0"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  <a:p>
            <a:pPr marL="285115" indent="-285115"/>
            <a:r>
              <a:rPr lang="en-US" sz="1600" dirty="0">
                <a:solidFill>
                  <a:schemeClr val="tx1"/>
                </a:solidFill>
                <a:latin typeface="Times New Roman"/>
                <a:cs typeface="Times New Roman"/>
              </a:rPr>
              <a:t>Improving algorithms to ignore electrical noise from stimulation</a:t>
            </a:r>
          </a:p>
          <a:p>
            <a:pPr marL="285115" indent="-285115"/>
            <a:endParaRPr lang="en-US" dirty="0"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1250D-4D38-465D-A36B-37975493FDC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/>
              <a:t>Future Work</a:t>
            </a:r>
          </a:p>
        </p:txBody>
      </p:sp>
      <p:pic>
        <p:nvPicPr>
          <p:cNvPr id="5" name="Picture 5" descr="Chart&#10;&#10;Description automatically generated">
            <a:extLst>
              <a:ext uri="{FF2B5EF4-FFF2-40B4-BE49-F238E27FC236}">
                <a16:creationId xmlns:a16="http://schemas.microsoft.com/office/drawing/2014/main" id="{014A6CDD-8C06-35D0-DB6F-4536BA21D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5348" y="843909"/>
            <a:ext cx="6956944" cy="445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272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367E1A-8DCA-4615-94C8-2DF4354C2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200" b="0" i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Brinton MR, </a:t>
            </a:r>
            <a:r>
              <a:rPr lang="en-US" sz="1200" b="0" i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Barcikowski</a:t>
            </a:r>
            <a:r>
              <a:rPr lang="en-US" sz="1200" b="0" i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E, Davis T, </a:t>
            </a:r>
            <a:r>
              <a:rPr lang="en-US" sz="1200" b="0" i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Paskett</a:t>
            </a:r>
            <a:r>
              <a:rPr lang="en-US" sz="1200" b="0" i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M, George JA and Clark GA (2020) Portable Take-Home System Enables Proportional Control and High-Resolution Data Logging With a Multi-Degree-of-Freedom Bionic Arm. </a:t>
            </a:r>
            <a:r>
              <a:rPr lang="en-US" sz="1200" b="0" i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Front. Robot. AI</a:t>
            </a:r>
            <a:r>
              <a:rPr lang="en-US" sz="1200" b="0" i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7:559034. </a:t>
            </a:r>
            <a:r>
              <a:rPr lang="en-US" sz="1200" b="0" i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US" sz="1200" b="0" i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10.3389/frobt.2020.559034</a:t>
            </a:r>
          </a:p>
          <a:p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George, J.A., </a:t>
            </a:r>
            <a:r>
              <a:rPr lang="en-US" sz="12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Neibling</a:t>
            </a:r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A., </a:t>
            </a:r>
            <a:r>
              <a:rPr lang="en-US" sz="12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Paskett</a:t>
            </a:r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M.D. and Clark, G.A., 2020. Inexpensive surface electromyography sleeve with consistent electrode placement enables dexterous and stable prosthetic control through deep learning. </a:t>
            </a:r>
            <a:r>
              <a:rPr lang="en-US" sz="1200" i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sz="1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preprint arXiv:2003.00070</a:t>
            </a:r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200" b="0" i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https://www.researchgate.net/figure/Muscles-controlling-the-movement-of-the-index-finger-This-picture-is-adapted-from_fig6_23953710</a:t>
            </a:r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i</a:t>
            </a: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-Limb Access Other.pdf (ossur.com)</a:t>
            </a:r>
          </a:p>
          <a:p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https://rippleneuromed.com/ripple-products/quest-hd-eeg/</a:t>
            </a:r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4F4AA-F513-4749-8A5D-4207D32235F3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428740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22223-BF33-4417-AC84-2668EBF7A0D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/>
              <a:t>32 Electrode Sleeve Records Muscle Signals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9BE0252-ABDF-4F36-A6F3-259A741A11FA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3"/>
          <a:srcRect l="25795" t="17216" r="27795" b="25255"/>
          <a:stretch/>
        </p:blipFill>
        <p:spPr>
          <a:xfrm>
            <a:off x="26551" y="1826634"/>
            <a:ext cx="1138854" cy="1687551"/>
          </a:xfrm>
        </p:spPr>
      </p:pic>
      <p:pic>
        <p:nvPicPr>
          <p:cNvPr id="8" name="Picture 7" descr="A picture containing floor, indoor, accessory&#10;&#10;Description automatically generated">
            <a:extLst>
              <a:ext uri="{FF2B5EF4-FFF2-40B4-BE49-F238E27FC236}">
                <a16:creationId xmlns:a16="http://schemas.microsoft.com/office/drawing/2014/main" id="{2E7D627E-20FF-44F1-B2DF-CA7CF46AAE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200"/>
          <a:stretch/>
        </p:blipFill>
        <p:spPr>
          <a:xfrm>
            <a:off x="1474636" y="1737939"/>
            <a:ext cx="3287200" cy="2239122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5557917-4359-4546-A882-54B4FD1F8C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1074" y="1504131"/>
            <a:ext cx="1136763" cy="2706738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FFBE78AE-A3C2-41EF-BE5D-66D6146BF8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4240"/>
          <a:stretch/>
        </p:blipFill>
        <p:spPr>
          <a:xfrm>
            <a:off x="5227557" y="1487174"/>
            <a:ext cx="2312020" cy="27406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9F2380-E381-4267-862C-4E3D801FE379}"/>
              </a:ext>
            </a:extLst>
          </p:cNvPr>
          <p:cNvSpPr txBox="1"/>
          <p:nvPr/>
        </p:nvSpPr>
        <p:spPr>
          <a:xfrm>
            <a:off x="26551" y="4924365"/>
            <a:ext cx="5477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Electromyography(EMG)</a:t>
            </a:r>
          </a:p>
        </p:txBody>
      </p:sp>
    </p:spTree>
    <p:extLst>
      <p:ext uri="{BB962C8B-B14F-4D97-AF65-F5344CB8AC3E}">
        <p14:creationId xmlns:p14="http://schemas.microsoft.com/office/powerpoint/2010/main" val="4140051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00B156E0-7636-293B-17A4-B05E218E14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574" t="6345" r="23114" b="4822"/>
          <a:stretch/>
        </p:blipFill>
        <p:spPr>
          <a:xfrm rot="5400000">
            <a:off x="727667" y="746724"/>
            <a:ext cx="3115325" cy="3889771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39460-91FE-AB7A-D88A-64C22B60CB4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650" dirty="0">
                <a:cs typeface="Calibri"/>
              </a:rPr>
              <a:t>Low Cost, High Voltage Stimulator for Sensory Feedback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C3B6B50-C8E7-C3DD-B5D0-BE26DC790AB5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3"/>
          <a:srcRect l="20294" t="18476" r="32592" b="17807"/>
          <a:stretch/>
        </p:blipFill>
        <p:spPr>
          <a:xfrm rot="5400000">
            <a:off x="5708960" y="1543433"/>
            <a:ext cx="2296352" cy="229635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FF961B-F223-F53F-3670-93034A3F125F}"/>
              </a:ext>
            </a:extLst>
          </p:cNvPr>
          <p:cNvSpPr txBox="1"/>
          <p:nvPr/>
        </p:nvSpPr>
        <p:spPr>
          <a:xfrm>
            <a:off x="251556" y="4571224"/>
            <a:ext cx="206756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Calibri"/>
                <a:cs typeface="Calibri"/>
              </a:rPr>
              <a:t>Converts 0-5V pulses to 0-11mA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5151054-1599-40A7-95D8-B99E538B025C}"/>
              </a:ext>
            </a:extLst>
          </p:cNvPr>
          <p:cNvCxnSpPr>
            <a:cxnSpLocks/>
          </p:cNvCxnSpPr>
          <p:nvPr/>
        </p:nvCxnSpPr>
        <p:spPr>
          <a:xfrm flipV="1">
            <a:off x="1285336" y="3130187"/>
            <a:ext cx="1" cy="1450866"/>
          </a:xfrm>
          <a:prstGeom prst="straightConnector1">
            <a:avLst/>
          </a:prstGeom>
          <a:ln w="857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4D3CA23-8776-4B21-A441-BACFBA607F6A}"/>
              </a:ext>
            </a:extLst>
          </p:cNvPr>
          <p:cNvCxnSpPr>
            <a:cxnSpLocks/>
          </p:cNvCxnSpPr>
          <p:nvPr/>
        </p:nvCxnSpPr>
        <p:spPr>
          <a:xfrm flipH="1" flipV="1">
            <a:off x="3564944" y="3985404"/>
            <a:ext cx="81154" cy="766178"/>
          </a:xfrm>
          <a:prstGeom prst="straightConnector1">
            <a:avLst/>
          </a:prstGeom>
          <a:ln w="857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1B96BA5-FCEC-4717-A91E-07B411532A16}"/>
              </a:ext>
            </a:extLst>
          </p:cNvPr>
          <p:cNvSpPr txBox="1"/>
          <p:nvPr/>
        </p:nvSpPr>
        <p:spPr>
          <a:xfrm>
            <a:off x="2545018" y="4751582"/>
            <a:ext cx="206756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Calibri"/>
                <a:cs typeface="Calibri"/>
              </a:rPr>
              <a:t>High Voltage Converter (±150V)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19F8139-476B-4F7A-B974-C63F8FF05243}"/>
              </a:ext>
            </a:extLst>
          </p:cNvPr>
          <p:cNvCxnSpPr>
            <a:cxnSpLocks/>
          </p:cNvCxnSpPr>
          <p:nvPr/>
        </p:nvCxnSpPr>
        <p:spPr>
          <a:xfrm flipV="1">
            <a:off x="6498321" y="2857500"/>
            <a:ext cx="358815" cy="1510994"/>
          </a:xfrm>
          <a:prstGeom prst="straightConnector1">
            <a:avLst/>
          </a:prstGeom>
          <a:ln w="857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29E8BDC-9E75-40C2-A2BB-D044D8420DF1}"/>
              </a:ext>
            </a:extLst>
          </p:cNvPr>
          <p:cNvSpPr txBox="1"/>
          <p:nvPr/>
        </p:nvSpPr>
        <p:spPr>
          <a:xfrm>
            <a:off x="5267223" y="4368493"/>
            <a:ext cx="206756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Calibri"/>
                <a:cs typeface="Calibri"/>
              </a:rPr>
              <a:t>Active Electrode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CBC7B3E-2A39-421E-8DD0-0507346BE1DC}"/>
              </a:ext>
            </a:extLst>
          </p:cNvPr>
          <p:cNvCxnSpPr>
            <a:cxnSpLocks/>
          </p:cNvCxnSpPr>
          <p:nvPr/>
        </p:nvCxnSpPr>
        <p:spPr>
          <a:xfrm flipH="1" flipV="1">
            <a:off x="7694886" y="3346007"/>
            <a:ext cx="429258" cy="786046"/>
          </a:xfrm>
          <a:prstGeom prst="straightConnector1">
            <a:avLst/>
          </a:prstGeom>
          <a:ln w="857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F6C7CAF-862D-44B6-9322-866CC6A60DEF}"/>
              </a:ext>
            </a:extLst>
          </p:cNvPr>
          <p:cNvSpPr txBox="1"/>
          <p:nvPr/>
        </p:nvSpPr>
        <p:spPr>
          <a:xfrm>
            <a:off x="7138709" y="4182223"/>
            <a:ext cx="206756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Calibri"/>
                <a:cs typeface="Calibri"/>
              </a:rPr>
              <a:t>Return Electrode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B38D9B6-9781-4268-93B9-A90486BDF7A3}"/>
              </a:ext>
            </a:extLst>
          </p:cNvPr>
          <p:cNvCxnSpPr/>
          <p:nvPr/>
        </p:nvCxnSpPr>
        <p:spPr>
          <a:xfrm>
            <a:off x="6818669" y="1200061"/>
            <a:ext cx="320040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27E7A26-58C2-41AF-8E5C-CCC2E4B97D0D}"/>
              </a:ext>
            </a:extLst>
          </p:cNvPr>
          <p:cNvSpPr txBox="1"/>
          <p:nvPr/>
        </p:nvSpPr>
        <p:spPr>
          <a:xfrm>
            <a:off x="6494358" y="1002882"/>
            <a:ext cx="206756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Calibri"/>
                <a:cs typeface="Calibri"/>
              </a:rPr>
              <a:t>1cm</a:t>
            </a:r>
          </a:p>
        </p:txBody>
      </p:sp>
    </p:spTree>
    <p:extLst>
      <p:ext uri="{BB962C8B-B14F-4D97-AF65-F5344CB8AC3E}">
        <p14:creationId xmlns:p14="http://schemas.microsoft.com/office/powerpoint/2010/main" val="2633112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234654-6FFC-2083-1231-D57D0F38D7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479"/>
          <a:stretch/>
        </p:blipFill>
        <p:spPr>
          <a:xfrm>
            <a:off x="457200" y="1136886"/>
            <a:ext cx="7723776" cy="383540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AD083-28AA-F374-B806-7B5B68B912B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dirty="0"/>
              <a:t>High Voltage Stimulation Corrupts EMG Stream</a:t>
            </a: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DFB5DFB4-1376-BA78-F979-D88EA8856236}"/>
              </a:ext>
            </a:extLst>
          </p:cNvPr>
          <p:cNvSpPr/>
          <p:nvPr/>
        </p:nvSpPr>
        <p:spPr>
          <a:xfrm>
            <a:off x="2952042" y="1066799"/>
            <a:ext cx="2534357" cy="3979333"/>
          </a:xfrm>
          <a:prstGeom prst="flowChartProcess">
            <a:avLst/>
          </a:prstGeom>
          <a:noFill/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679653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9FA29B-9510-4BDE-8FE7-57A34D897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24075"/>
            <a:ext cx="8229600" cy="3771636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Which algorithm minimalizes stimulation artifact?</a:t>
            </a:r>
          </a:p>
          <a:p>
            <a:r>
              <a:rPr lang="en-US" dirty="0">
                <a:solidFill>
                  <a:schemeClr val="tx1"/>
                </a:solidFill>
              </a:rPr>
              <a:t>Does training with stimulation reduce artifact?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83122E-2F66-3255-8CE8-1B6211C12A82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3"/>
          <a:stretch>
            <a:fillRect/>
          </a:stretch>
        </p:blipFill>
        <p:spPr>
          <a:xfrm>
            <a:off x="3674691" y="2370846"/>
            <a:ext cx="5257504" cy="2914162"/>
          </a:xfr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533329C-E701-7A35-ED32-15F5B17C99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8170800"/>
              </p:ext>
            </p:extLst>
          </p:nvPr>
        </p:nvGraphicFramePr>
        <p:xfrm>
          <a:off x="109255" y="2781067"/>
          <a:ext cx="3449652" cy="20937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9652">
                  <a:extLst>
                    <a:ext uri="{9D8B030D-6E8A-4147-A177-3AD203B41FA5}">
                      <a16:colId xmlns:a16="http://schemas.microsoft.com/office/drawing/2014/main" val="2338458394"/>
                    </a:ext>
                  </a:extLst>
                </a:gridCol>
              </a:tblGrid>
              <a:tr h="676221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</a:rPr>
                        <a:t>Algorithm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4110487"/>
                  </a:ext>
                </a:extLst>
              </a:tr>
              <a:tr h="70874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Kalman Filter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0108814"/>
                  </a:ext>
                </a:extLst>
              </a:tr>
              <a:tr h="70874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Convolutional Neural Network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3588268"/>
                  </a:ext>
                </a:extLst>
              </a:tr>
            </a:tbl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BB73FE-266A-27C3-0D72-56465B6C36D2}"/>
              </a:ext>
            </a:extLst>
          </p:cNvPr>
          <p:cNvSpPr txBox="1">
            <a:spLocks/>
          </p:cNvSpPr>
          <p:nvPr/>
        </p:nvSpPr>
        <p:spPr>
          <a:xfrm>
            <a:off x="299103" y="241757"/>
            <a:ext cx="8725255" cy="5474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380996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9119" indent="-238123" algn="l" defTabSz="380996" rtl="0" eaLnBrk="1" latinLnBrk="0" hangingPunct="1">
              <a:spcBef>
                <a:spcPct val="20000"/>
              </a:spcBef>
              <a:buFont typeface="Arial"/>
              <a:buChar char="–"/>
              <a:defRPr sz="2333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952490" indent="-190498" algn="l" defTabSz="38099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333487" indent="-190498" algn="l" defTabSz="380996" rtl="0" eaLnBrk="1" latinLnBrk="0" hangingPunct="1">
              <a:spcBef>
                <a:spcPct val="20000"/>
              </a:spcBef>
              <a:buFont typeface="Arial"/>
              <a:buChar char="–"/>
              <a:defRPr sz="1667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714483" indent="-190498" algn="l" defTabSz="380996" rtl="0" eaLnBrk="1" latinLnBrk="0" hangingPunct="1">
              <a:spcBef>
                <a:spcPct val="20000"/>
              </a:spcBef>
              <a:buFont typeface="Arial"/>
              <a:buChar char="»"/>
              <a:defRPr sz="1667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095479" indent="-190498" algn="l" defTabSz="380996" rtl="0" eaLnBrk="1" latinLnBrk="0" hangingPunct="1">
              <a:spcBef>
                <a:spcPct val="20000"/>
              </a:spcBef>
              <a:buFont typeface="Arial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75" indent="-190498" algn="l" defTabSz="380996" rtl="0" eaLnBrk="1" latinLnBrk="0" hangingPunct="1">
              <a:spcBef>
                <a:spcPct val="20000"/>
              </a:spcBef>
              <a:buFont typeface="Arial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471" indent="-190498" algn="l" defTabSz="380996" rtl="0" eaLnBrk="1" latinLnBrk="0" hangingPunct="1">
              <a:spcBef>
                <a:spcPct val="20000"/>
              </a:spcBef>
              <a:buFont typeface="Arial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468" indent="-190498" algn="l" defTabSz="380996" rtl="0" eaLnBrk="1" latinLnBrk="0" hangingPunct="1">
              <a:spcBef>
                <a:spcPct val="20000"/>
              </a:spcBef>
              <a:buFont typeface="Arial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Ways to Reduce Artifact When Operating Hand with Stimulation</a:t>
            </a:r>
          </a:p>
        </p:txBody>
      </p:sp>
    </p:spTree>
    <p:extLst>
      <p:ext uri="{BB962C8B-B14F-4D97-AF65-F5344CB8AC3E}">
        <p14:creationId xmlns:p14="http://schemas.microsoft.com/office/powerpoint/2010/main" val="316989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A96014BE-B6DA-71D0-D60E-CBA698CE5D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482377"/>
            <a:ext cx="8229600" cy="3474146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AA25B-86F6-406F-2A06-45B2A55C9BAD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dirty="0"/>
              <a:t>Convolutional Neural Network Design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896737-521A-72DC-7F56-70DB31690B4C}"/>
              </a:ext>
            </a:extLst>
          </p:cNvPr>
          <p:cNvSpPr txBox="1"/>
          <p:nvPr/>
        </p:nvSpPr>
        <p:spPr>
          <a:xfrm>
            <a:off x="8071555" y="1796270"/>
            <a:ext cx="270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960210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raphical user interface&#10;&#10;Description automatically generated">
            <a:extLst>
              <a:ext uri="{FF2B5EF4-FFF2-40B4-BE49-F238E27FC236}">
                <a16:creationId xmlns:a16="http://schemas.microsoft.com/office/drawing/2014/main" id="{FAE882AA-F7F3-82B5-2226-1E5D1C2733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6488" y="829733"/>
            <a:ext cx="6571024" cy="4275667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88853-031A-5417-B51A-8D0F3E9A105E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dirty="0"/>
              <a:t>GUI to Run Experiment</a:t>
            </a: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90ABBAE4-2B4D-B9DA-5BEF-6671897EAB61}"/>
              </a:ext>
            </a:extLst>
          </p:cNvPr>
          <p:cNvSpPr/>
          <p:nvPr/>
        </p:nvSpPr>
        <p:spPr>
          <a:xfrm>
            <a:off x="6511327" y="829733"/>
            <a:ext cx="1346185" cy="1298222"/>
          </a:xfrm>
          <a:prstGeom prst="flowChartProcess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BE15A383-0454-5BD2-051B-189004A960C2}"/>
              </a:ext>
            </a:extLst>
          </p:cNvPr>
          <p:cNvSpPr/>
          <p:nvPr/>
        </p:nvSpPr>
        <p:spPr>
          <a:xfrm>
            <a:off x="1358630" y="1478844"/>
            <a:ext cx="1510694" cy="1298222"/>
          </a:xfrm>
          <a:prstGeom prst="flowChartProcess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AA34F2D8-19C9-A27F-9715-519F35008F90}"/>
              </a:ext>
            </a:extLst>
          </p:cNvPr>
          <p:cNvSpPr/>
          <p:nvPr/>
        </p:nvSpPr>
        <p:spPr>
          <a:xfrm>
            <a:off x="4243720" y="2867620"/>
            <a:ext cx="2078252" cy="1720145"/>
          </a:xfrm>
          <a:prstGeom prst="flowChartProcess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56004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5" grpId="1" animBg="1"/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almanFilternoStim">
            <a:hlinkClick r:id="" action="ppaction://media"/>
            <a:extLst>
              <a:ext uri="{FF2B5EF4-FFF2-40B4-BE49-F238E27FC236}">
                <a16:creationId xmlns:a16="http://schemas.microsoft.com/office/drawing/2014/main" id="{8D38999A-A9B4-B62F-B501-9DE83AD3D13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1701" y="846667"/>
            <a:ext cx="5880597" cy="442862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995FE-91F8-C8FE-446D-9088BC4BC42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dirty="0"/>
              <a:t>Kalman Filter </a:t>
            </a:r>
            <a:r>
              <a:rPr lang="en-US"/>
              <a:t>Trained </a:t>
            </a:r>
            <a:r>
              <a:rPr lang="en-US" dirty="0"/>
              <a:t>without </a:t>
            </a:r>
            <a:r>
              <a:rPr lang="en-US"/>
              <a:t>Stimulation: Finger Recoil</a:t>
            </a:r>
            <a:endParaRPr lang="en-US" dirty="0"/>
          </a:p>
        </p:txBody>
      </p:sp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6C251B63-6C03-3DDE-183B-24991B2D4A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0648" y="846667"/>
            <a:ext cx="2283352" cy="121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5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Etown BlueJa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BAB8D89950E44C89B8D359AC17076B" ma:contentTypeVersion="7" ma:contentTypeDescription="Create a new document." ma:contentTypeScope="" ma:versionID="307168a08175d6b791fa0ff272963a0d">
  <xsd:schema xmlns:xsd="http://www.w3.org/2001/XMLSchema" xmlns:xs="http://www.w3.org/2001/XMLSchema" xmlns:p="http://schemas.microsoft.com/office/2006/metadata/properties" xmlns:ns3="dead297c-cbbd-4aa6-9788-74975a9ef821" xmlns:ns4="410521d5-ff18-4822-8878-7b2962014c6b" targetNamespace="http://schemas.microsoft.com/office/2006/metadata/properties" ma:root="true" ma:fieldsID="580e1740e45c811f3277afdab4d53c0d" ns3:_="" ns4:_="">
    <xsd:import namespace="dead297c-cbbd-4aa6-9788-74975a9ef821"/>
    <xsd:import namespace="410521d5-ff18-4822-8878-7b2962014c6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ad297c-cbbd-4aa6-9788-74975a9ef82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0521d5-ff18-4822-8878-7b2962014c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D0D6BC6-39B3-4B87-8D53-7B18F0B348C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F83416-2243-4918-9251-FF45B17AC508}">
  <ds:schemaRefs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schemas.microsoft.com/office/infopath/2007/PartnerControls"/>
    <ds:schemaRef ds:uri="410521d5-ff18-4822-8878-7b2962014c6b"/>
    <ds:schemaRef ds:uri="http://purl.org/dc/elements/1.1/"/>
    <ds:schemaRef ds:uri="http://schemas.microsoft.com/office/2006/documentManagement/types"/>
    <ds:schemaRef ds:uri="http://purl.org/dc/dcmitype/"/>
    <ds:schemaRef ds:uri="dead297c-cbbd-4aa6-9788-74975a9ef82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89979ED-6162-4162-9069-0ED71F30D358}">
  <ds:schemaRefs>
    <ds:schemaRef ds:uri="410521d5-ff18-4822-8878-7b2962014c6b"/>
    <ds:schemaRef ds:uri="dead297c-cbbd-4aa6-9788-74975a9ef82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825</TotalTime>
  <Words>901</Words>
  <Application>Microsoft Office PowerPoint</Application>
  <PresentationFormat>On-screen Show (16:10)</PresentationFormat>
  <Paragraphs>127</Paragraphs>
  <Slides>21</Slides>
  <Notes>11</Notes>
  <HiddenSlides>6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Times New Roman</vt:lpstr>
      <vt:lpstr>Etown BlueJay</vt:lpstr>
      <vt:lpstr>Custom Design</vt:lpstr>
      <vt:lpstr>Minimizing Stimulation Artifact in Real-Time Movement Decoding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Strain, Jennifer</cp:lastModifiedBy>
  <cp:revision>45</cp:revision>
  <dcterms:created xsi:type="dcterms:W3CDTF">2019-07-22T17:26:43Z</dcterms:created>
  <dcterms:modified xsi:type="dcterms:W3CDTF">2022-08-10T13:40:50Z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0x01010018BAB8D89950E44C89B8D359AC17076B</vt:lpwstr>
  </property>
</Properties>
</file>