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57" r:id="rId3"/>
    <p:sldId id="263" r:id="rId4"/>
    <p:sldId id="265" r:id="rId5"/>
    <p:sldId id="262" r:id="rId6"/>
    <p:sldId id="258" r:id="rId7"/>
    <p:sldId id="266" r:id="rId8"/>
    <p:sldId id="267" r:id="rId9"/>
    <p:sldId id="264" r:id="rId10"/>
    <p:sldId id="259" r:id="rId11"/>
    <p:sldId id="26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endan Atticks" userId="bad819ea748ed01a" providerId="LiveId" clId="{459B45BC-2EC9-4759-939C-AE3B8D009CB7}"/>
    <pc:docChg chg="custSel modSld sldOrd">
      <pc:chgData name="Brendan Atticks" userId="bad819ea748ed01a" providerId="LiveId" clId="{459B45BC-2EC9-4759-939C-AE3B8D009CB7}" dt="2021-07-22T13:00:27.644" v="297"/>
      <pc:docMkLst>
        <pc:docMk/>
      </pc:docMkLst>
      <pc:sldChg chg="modSp modAnim">
        <pc:chgData name="Brendan Atticks" userId="bad819ea748ed01a" providerId="LiveId" clId="{459B45BC-2EC9-4759-939C-AE3B8D009CB7}" dt="2021-07-21T18:33:31.362" v="79" actId="1076"/>
        <pc:sldMkLst>
          <pc:docMk/>
          <pc:sldMk cId="827864108" sldId="257"/>
        </pc:sldMkLst>
        <pc:spChg chg="mod">
          <ac:chgData name="Brendan Atticks" userId="bad819ea748ed01a" providerId="LiveId" clId="{459B45BC-2EC9-4759-939C-AE3B8D009CB7}" dt="2021-07-21T18:33:31.362" v="79" actId="1076"/>
          <ac:spMkLst>
            <pc:docMk/>
            <pc:sldMk cId="827864108" sldId="257"/>
            <ac:spMk id="3" creationId="{5005EE0C-E38F-47A1-A7A2-23DE47963B06}"/>
          </ac:spMkLst>
        </pc:spChg>
        <pc:picChg chg="mod">
          <ac:chgData name="Brendan Atticks" userId="bad819ea748ed01a" providerId="LiveId" clId="{459B45BC-2EC9-4759-939C-AE3B8D009CB7}" dt="2021-07-21T18:33:31.362" v="79" actId="1076"/>
          <ac:picMkLst>
            <pc:docMk/>
            <pc:sldMk cId="827864108" sldId="257"/>
            <ac:picMk id="1026" creationId="{7526737E-247A-4411-B439-CCD7C328F12B}"/>
          </ac:picMkLst>
        </pc:picChg>
      </pc:sldChg>
      <pc:sldChg chg="addSp delSp modSp mod modAnim">
        <pc:chgData name="Brendan Atticks" userId="bad819ea748ed01a" providerId="LiveId" clId="{459B45BC-2EC9-4759-939C-AE3B8D009CB7}" dt="2021-07-22T12:59:44.057" v="283"/>
        <pc:sldMkLst>
          <pc:docMk/>
          <pc:sldMk cId="3567424836" sldId="258"/>
        </pc:sldMkLst>
        <pc:spChg chg="mod">
          <ac:chgData name="Brendan Atticks" userId="bad819ea748ed01a" providerId="LiveId" clId="{459B45BC-2EC9-4759-939C-AE3B8D009CB7}" dt="2021-07-21T18:15:19.433" v="33" actId="14100"/>
          <ac:spMkLst>
            <pc:docMk/>
            <pc:sldMk cId="3567424836" sldId="258"/>
            <ac:spMk id="3" creationId="{9B99D681-16D4-451D-B446-69BC6128E58B}"/>
          </ac:spMkLst>
        </pc:spChg>
        <pc:spChg chg="del">
          <ac:chgData name="Brendan Atticks" userId="bad819ea748ed01a" providerId="LiveId" clId="{459B45BC-2EC9-4759-939C-AE3B8D009CB7}" dt="2021-07-21T18:35:15.494" v="92" actId="478"/>
          <ac:spMkLst>
            <pc:docMk/>
            <pc:sldMk cId="3567424836" sldId="258"/>
            <ac:spMk id="4" creationId="{05F93821-84E2-42A3-BDD7-CF882731E0D7}"/>
          </ac:spMkLst>
        </pc:spChg>
        <pc:picChg chg="add mod modCrop">
          <ac:chgData name="Brendan Atticks" userId="bad819ea748ed01a" providerId="LiveId" clId="{459B45BC-2EC9-4759-939C-AE3B8D009CB7}" dt="2021-07-21T18:35:19.502" v="93" actId="1076"/>
          <ac:picMkLst>
            <pc:docMk/>
            <pc:sldMk cId="3567424836" sldId="258"/>
            <ac:picMk id="6" creationId="{A493269A-C992-41E1-B078-47D33558D627}"/>
          </ac:picMkLst>
        </pc:picChg>
      </pc:sldChg>
      <pc:sldChg chg="modSp modAnim">
        <pc:chgData name="Brendan Atticks" userId="bad819ea748ed01a" providerId="LiveId" clId="{459B45BC-2EC9-4759-939C-AE3B8D009CB7}" dt="2021-07-22T12:50:39.447" v="188"/>
        <pc:sldMkLst>
          <pc:docMk/>
          <pc:sldMk cId="2621583178" sldId="259"/>
        </pc:sldMkLst>
        <pc:spChg chg="mod">
          <ac:chgData name="Brendan Atticks" userId="bad819ea748ed01a" providerId="LiveId" clId="{459B45BC-2EC9-4759-939C-AE3B8D009CB7}" dt="2021-07-21T18:37:43.588" v="104" actId="1076"/>
          <ac:spMkLst>
            <pc:docMk/>
            <pc:sldMk cId="2621583178" sldId="259"/>
            <ac:spMk id="3" creationId="{07575C3D-C075-4FC0-AAF2-4C5C4A537968}"/>
          </ac:spMkLst>
        </pc:spChg>
        <pc:picChg chg="mod">
          <ac:chgData name="Brendan Atticks" userId="bad819ea748ed01a" providerId="LiveId" clId="{459B45BC-2EC9-4759-939C-AE3B8D009CB7}" dt="2021-07-21T18:37:43.588" v="104" actId="1076"/>
          <ac:picMkLst>
            <pc:docMk/>
            <pc:sldMk cId="2621583178" sldId="259"/>
            <ac:picMk id="2050" creationId="{50851A40-B0B0-40E0-8D87-A7EED0380E44}"/>
          </ac:picMkLst>
        </pc:picChg>
      </pc:sldChg>
      <pc:sldChg chg="modSp mod ord modAnim">
        <pc:chgData name="Brendan Atticks" userId="bad819ea748ed01a" providerId="LiveId" clId="{459B45BC-2EC9-4759-939C-AE3B8D009CB7}" dt="2021-07-22T12:21:51.246" v="187"/>
        <pc:sldMkLst>
          <pc:docMk/>
          <pc:sldMk cId="379295896" sldId="263"/>
        </pc:sldMkLst>
        <pc:spChg chg="mod">
          <ac:chgData name="Brendan Atticks" userId="bad819ea748ed01a" providerId="LiveId" clId="{459B45BC-2EC9-4759-939C-AE3B8D009CB7}" dt="2021-07-22T11:37:01.430" v="177" actId="20577"/>
          <ac:spMkLst>
            <pc:docMk/>
            <pc:sldMk cId="379295896" sldId="263"/>
            <ac:spMk id="3" creationId="{8219A42C-8511-4E91-B945-8A9B319A773D}"/>
          </ac:spMkLst>
        </pc:spChg>
      </pc:sldChg>
      <pc:sldChg chg="addSp modSp mod modAnim">
        <pc:chgData name="Brendan Atticks" userId="bad819ea748ed01a" providerId="LiveId" clId="{459B45BC-2EC9-4759-939C-AE3B8D009CB7}" dt="2021-07-22T12:52:23.789" v="274"/>
        <pc:sldMkLst>
          <pc:docMk/>
          <pc:sldMk cId="3687926819" sldId="265"/>
        </pc:sldMkLst>
        <pc:spChg chg="mod">
          <ac:chgData name="Brendan Atticks" userId="bad819ea748ed01a" providerId="LiveId" clId="{459B45BC-2EC9-4759-939C-AE3B8D009CB7}" dt="2021-07-22T12:52:02.241" v="268" actId="14100"/>
          <ac:spMkLst>
            <pc:docMk/>
            <pc:sldMk cId="3687926819" sldId="265"/>
            <ac:spMk id="3" creationId="{362246BB-EC5E-47CE-B1BC-98FE1CFA3B60}"/>
          </ac:spMkLst>
        </pc:spChg>
        <pc:spChg chg="add mod">
          <ac:chgData name="Brendan Atticks" userId="bad819ea748ed01a" providerId="LiveId" clId="{459B45BC-2EC9-4759-939C-AE3B8D009CB7}" dt="2021-07-21T16:56:10.324" v="22" actId="1076"/>
          <ac:spMkLst>
            <pc:docMk/>
            <pc:sldMk cId="3687926819" sldId="265"/>
            <ac:spMk id="6" creationId="{10BC2A2D-56B7-49E0-BC25-8299D69A73BD}"/>
          </ac:spMkLst>
        </pc:spChg>
      </pc:sldChg>
      <pc:sldChg chg="addSp delSp modSp mod modAnim">
        <pc:chgData name="Brendan Atticks" userId="bad819ea748ed01a" providerId="LiveId" clId="{459B45BC-2EC9-4759-939C-AE3B8D009CB7}" dt="2021-07-22T13:00:18.742" v="296"/>
        <pc:sldMkLst>
          <pc:docMk/>
          <pc:sldMk cId="3661512371" sldId="266"/>
        </pc:sldMkLst>
        <pc:spChg chg="mod">
          <ac:chgData name="Brendan Atticks" userId="bad819ea748ed01a" providerId="LiveId" clId="{459B45BC-2EC9-4759-939C-AE3B8D009CB7}" dt="2021-07-22T13:00:02.564" v="292" actId="20577"/>
          <ac:spMkLst>
            <pc:docMk/>
            <pc:sldMk cId="3661512371" sldId="266"/>
            <ac:spMk id="3" creationId="{47CC108F-9F2B-4E58-A543-8988BED87C49}"/>
          </ac:spMkLst>
        </pc:spChg>
        <pc:spChg chg="del">
          <ac:chgData name="Brendan Atticks" userId="bad819ea748ed01a" providerId="LiveId" clId="{459B45BC-2EC9-4759-939C-AE3B8D009CB7}" dt="2021-07-21T18:41:37.735" v="129" actId="478"/>
          <ac:spMkLst>
            <pc:docMk/>
            <pc:sldMk cId="3661512371" sldId="266"/>
            <ac:spMk id="4" creationId="{5BDB7B59-957D-4E07-BC8B-C83E6B8518D2}"/>
          </ac:spMkLst>
        </pc:spChg>
        <pc:spChg chg="del">
          <ac:chgData name="Brendan Atticks" userId="bad819ea748ed01a" providerId="LiveId" clId="{459B45BC-2EC9-4759-939C-AE3B8D009CB7}" dt="2021-07-21T18:41:36.018" v="128" actId="478"/>
          <ac:spMkLst>
            <pc:docMk/>
            <pc:sldMk cId="3661512371" sldId="266"/>
            <ac:spMk id="5" creationId="{EC341255-8F89-462D-BB85-07F858CD97A8}"/>
          </ac:spMkLst>
        </pc:spChg>
        <pc:picChg chg="add mod modCrop">
          <ac:chgData name="Brendan Atticks" userId="bad819ea748ed01a" providerId="LiveId" clId="{459B45BC-2EC9-4759-939C-AE3B8D009CB7}" dt="2021-07-21T18:41:40.831" v="130" actId="1076"/>
          <ac:picMkLst>
            <pc:docMk/>
            <pc:sldMk cId="3661512371" sldId="266"/>
            <ac:picMk id="7" creationId="{DB802A53-A5A9-4AA0-9B86-34939B3DBE33}"/>
          </ac:picMkLst>
        </pc:picChg>
        <pc:picChg chg="add mod">
          <ac:chgData name="Brendan Atticks" userId="bad819ea748ed01a" providerId="LiveId" clId="{459B45BC-2EC9-4759-939C-AE3B8D009CB7}" dt="2021-07-21T18:30:22.912" v="71" actId="14100"/>
          <ac:picMkLst>
            <pc:docMk/>
            <pc:sldMk cId="3661512371" sldId="266"/>
            <ac:picMk id="9" creationId="{653A8D16-2C81-4A10-90DB-6F4009502D6A}"/>
          </ac:picMkLst>
        </pc:picChg>
      </pc:sldChg>
      <pc:sldChg chg="addSp delSp modSp mod modAnim">
        <pc:chgData name="Brendan Atticks" userId="bad819ea748ed01a" providerId="LiveId" clId="{459B45BC-2EC9-4759-939C-AE3B8D009CB7}" dt="2021-07-22T13:00:27.644" v="297"/>
        <pc:sldMkLst>
          <pc:docMk/>
          <pc:sldMk cId="1047507974" sldId="267"/>
        </pc:sldMkLst>
        <pc:spChg chg="del">
          <ac:chgData name="Brendan Atticks" userId="bad819ea748ed01a" providerId="LiveId" clId="{459B45BC-2EC9-4759-939C-AE3B8D009CB7}" dt="2021-07-21T18:16:53.587" v="49" actId="478"/>
          <ac:spMkLst>
            <pc:docMk/>
            <pc:sldMk cId="1047507974" sldId="267"/>
            <ac:spMk id="5" creationId="{4BED774C-6190-465A-A0DB-5C7AD5736F34}"/>
          </ac:spMkLst>
        </pc:spChg>
        <pc:picChg chg="add mod modCrop">
          <ac:chgData name="Brendan Atticks" userId="bad819ea748ed01a" providerId="LiveId" clId="{459B45BC-2EC9-4759-939C-AE3B8D009CB7}" dt="2021-07-21T18:42:34.280" v="132" actId="14100"/>
          <ac:picMkLst>
            <pc:docMk/>
            <pc:sldMk cId="1047507974" sldId="267"/>
            <ac:picMk id="7" creationId="{05BFE770-AF46-4410-9E84-870FC7E9C21C}"/>
          </ac:picMkLst>
        </pc:picChg>
        <pc:picChg chg="add mod">
          <ac:chgData name="Brendan Atticks" userId="bad819ea748ed01a" providerId="LiveId" clId="{459B45BC-2EC9-4759-939C-AE3B8D009CB7}" dt="2021-07-21T18:42:26.243" v="131" actId="14100"/>
          <ac:picMkLst>
            <pc:docMk/>
            <pc:sldMk cId="1047507974" sldId="267"/>
            <ac:picMk id="9" creationId="{794F40BD-4D80-4150-B86A-E423B581A49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01D38-E4D1-4E30-8C46-2CE3377E9A74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DB018-67BB-4D00-BF76-742B47E4B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359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9DB018-67BB-4D00-BF76-742B47E4B6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704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way in which we study….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9DB018-67BB-4D00-BF76-742B47E4B6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57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Current stage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9DB018-67BB-4D00-BF76-742B47E4B6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143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85-90 percent weight restricted</a:t>
            </a:r>
          </a:p>
          <a:p>
            <a:r>
              <a:rPr lang="en-US" dirty="0"/>
              <a:t>Try another avenue to help the rats learn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9DB018-67BB-4D00-BF76-742B47E4B6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013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Shape more heavily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9DB018-67BB-4D00-BF76-742B47E4B64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8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Difference more dramatic when untrainable rats removed from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9DB018-67BB-4D00-BF76-742B47E4B64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02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16D1-3353-40BB-A24A-B6B4B9AAC833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C4C2-2BEB-420E-978D-9F3A748A6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7512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16D1-3353-40BB-A24A-B6B4B9AAC833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C4C2-2BEB-420E-978D-9F3A748A6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9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16D1-3353-40BB-A24A-B6B4B9AAC833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C4C2-2BEB-420E-978D-9F3A748A6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51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16D1-3353-40BB-A24A-B6B4B9AAC833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C4C2-2BEB-420E-978D-9F3A748A6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32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16D1-3353-40BB-A24A-B6B4B9AAC833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C4C2-2BEB-420E-978D-9F3A748A6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177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16D1-3353-40BB-A24A-B6B4B9AAC833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C4C2-2BEB-420E-978D-9F3A748A6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0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16D1-3353-40BB-A24A-B6B4B9AAC833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C4C2-2BEB-420E-978D-9F3A748A6FE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555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16D1-3353-40BB-A24A-B6B4B9AAC833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C4C2-2BEB-420E-978D-9F3A748A6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71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16D1-3353-40BB-A24A-B6B4B9AAC833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C4C2-2BEB-420E-978D-9F3A748A6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56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16D1-3353-40BB-A24A-B6B4B9AAC833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C4C2-2BEB-420E-978D-9F3A748A6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438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6C916D1-3353-40BB-A24A-B6B4B9AAC833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C4C2-2BEB-420E-978D-9F3A748A6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65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6C916D1-3353-40BB-A24A-B6B4B9AAC833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C99C4C2-2BEB-420E-978D-9F3A748A6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4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5FFEE-1CF3-43E6-A5B9-4000C61BED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Exploring the effects of nicotine on reward learning in female Sprague-Dawley rats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B0BDB-C74B-444B-AA74-4DA5D20363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Brendan Atticks</a:t>
            </a:r>
          </a:p>
          <a:p>
            <a:r>
              <a:rPr lang="en-US" dirty="0"/>
              <a:t>Elizabethtown College</a:t>
            </a:r>
          </a:p>
        </p:txBody>
      </p:sp>
    </p:spTree>
    <p:extLst>
      <p:ext uri="{BB962C8B-B14F-4D97-AF65-F5344CB8AC3E}">
        <p14:creationId xmlns:p14="http://schemas.microsoft.com/office/powerpoint/2010/main" val="4246105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1269C-EECE-42C9-B13E-35F1699D0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75C3D-C075-4FC0-AAF2-4C5C4A537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153411"/>
            <a:ext cx="7729728" cy="2372653"/>
          </a:xfrm>
        </p:spPr>
        <p:txBody>
          <a:bodyPr>
            <a:normAutofit/>
          </a:bodyPr>
          <a:lstStyle/>
          <a:p>
            <a:r>
              <a:rPr lang="en-US" dirty="0"/>
              <a:t>Coming weeks</a:t>
            </a:r>
          </a:p>
          <a:p>
            <a:pPr lvl="1"/>
            <a:r>
              <a:rPr lang="en-US" dirty="0"/>
              <a:t>Dark-light cycles</a:t>
            </a:r>
          </a:p>
          <a:p>
            <a:pPr lvl="1"/>
            <a:r>
              <a:rPr lang="en-US" dirty="0" err="1"/>
              <a:t>Autoshaping</a:t>
            </a:r>
            <a:endParaRPr lang="en-US" dirty="0"/>
          </a:p>
          <a:p>
            <a:r>
              <a:rPr lang="en-US" dirty="0"/>
              <a:t>Nicotine</a:t>
            </a:r>
          </a:p>
          <a:p>
            <a:r>
              <a:rPr lang="en-US" dirty="0"/>
              <a:t>Menthol</a:t>
            </a:r>
          </a:p>
        </p:txBody>
      </p:sp>
      <p:pic>
        <p:nvPicPr>
          <p:cNvPr id="2050" name="Picture 2" descr="FDA Proposed Ban on Menthol Cigarettes">
            <a:extLst>
              <a:ext uri="{FF2B5EF4-FFF2-40B4-BE49-F238E27FC236}">
                <a16:creationId xmlns:a16="http://schemas.microsoft.com/office/drawing/2014/main" id="{50851A40-B0B0-40E0-8D87-A7EED0380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136" y="4210969"/>
            <a:ext cx="3075650" cy="2306738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igure1 | Temperatures to Communicate By | Science">
            <a:extLst>
              <a:ext uri="{FF2B5EF4-FFF2-40B4-BE49-F238E27FC236}">
                <a16:creationId xmlns:a16="http://schemas.microsoft.com/office/drawing/2014/main" id="{4F5FFADE-76B5-467F-80A0-1CD7411376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97"/>
          <a:stretch/>
        </p:blipFill>
        <p:spPr bwMode="auto">
          <a:xfrm>
            <a:off x="5589641" y="2792186"/>
            <a:ext cx="5393256" cy="2955471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158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F628D-C6BD-43A8-B7B6-A58901C69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234EA6-9AD2-4AF2-83E4-B094A10FBC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227333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FC158-7DB3-46B7-B473-3A2E890F1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5EE0C-E38F-47A1-A7A2-23DE47963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2879707" cy="3101983"/>
          </a:xfrm>
        </p:spPr>
        <p:txBody>
          <a:bodyPr>
            <a:normAutofit/>
          </a:bodyPr>
          <a:lstStyle/>
          <a:p>
            <a:r>
              <a:rPr lang="en-US" dirty="0"/>
              <a:t>Nicotine’s impact </a:t>
            </a:r>
          </a:p>
          <a:p>
            <a:r>
              <a:rPr lang="en-US" dirty="0"/>
              <a:t>Environmental cues and smoking</a:t>
            </a:r>
          </a:p>
        </p:txBody>
      </p:sp>
      <p:pic>
        <p:nvPicPr>
          <p:cNvPr id="1026" name="Picture 2" descr="Nicotine Addiction From Vaping Is a Bigger Problem Than Teens Realize &amp;gt;  News &amp;gt; Yale Medicine">
            <a:extLst>
              <a:ext uri="{FF2B5EF4-FFF2-40B4-BE49-F238E27FC236}">
                <a16:creationId xmlns:a16="http://schemas.microsoft.com/office/drawing/2014/main" id="{7526737E-247A-4411-B439-CCD7C328F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480" y="2387520"/>
            <a:ext cx="4674384" cy="3505788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7864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02975-E88E-402A-8823-F4F53F189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611488"/>
            <a:ext cx="7729728" cy="1188720"/>
          </a:xfrm>
        </p:spPr>
        <p:txBody>
          <a:bodyPr/>
          <a:lstStyle/>
          <a:p>
            <a:r>
              <a:rPr lang="en-US" dirty="0"/>
              <a:t>Cue-Induced Reward-Seeking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9A42C-8511-4E91-B945-8A9B319A7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776" y="2646218"/>
            <a:ext cx="4098544" cy="3101983"/>
          </a:xfrm>
        </p:spPr>
        <p:txBody>
          <a:bodyPr>
            <a:normAutofit/>
          </a:bodyPr>
          <a:lstStyle/>
          <a:p>
            <a:r>
              <a:rPr lang="en-US" dirty="0"/>
              <a:t>Training for sucrose self-administration – 1 hr./day, 10 days</a:t>
            </a:r>
          </a:p>
          <a:p>
            <a:pPr lvl="1"/>
            <a:r>
              <a:rPr lang="en-US" dirty="0"/>
              <a:t>Press lever</a:t>
            </a:r>
          </a:p>
          <a:p>
            <a:pPr lvl="1"/>
            <a:r>
              <a:rPr lang="en-US" dirty="0"/>
              <a:t>Audiovisual cue</a:t>
            </a:r>
          </a:p>
          <a:p>
            <a:pPr lvl="1"/>
            <a:r>
              <a:rPr lang="en-US" dirty="0"/>
              <a:t>Liquid sucrose reward</a:t>
            </a:r>
          </a:p>
          <a:p>
            <a:pPr lvl="1"/>
            <a:r>
              <a:rPr lang="en-US" dirty="0"/>
              <a:t>Timeout period</a:t>
            </a:r>
          </a:p>
          <a:p>
            <a:pPr lvl="1"/>
            <a:r>
              <a:rPr lang="en-US" dirty="0"/>
              <a:t>Cycle restarts</a:t>
            </a:r>
          </a:p>
          <a:p>
            <a:r>
              <a:rPr lang="en-US" dirty="0"/>
              <a:t>Cue-seeking test day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59FF4F-89B8-4A3A-B6B9-026A72EFC3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5095" y="2123740"/>
            <a:ext cx="5307954" cy="3983145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929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25A2F-8F69-4D90-A371-8713DEAAF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246BB-EC5E-47CE-B1BC-98FE1CFA3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1982403" cy="3101983"/>
          </a:xfrm>
        </p:spPr>
        <p:txBody>
          <a:bodyPr/>
          <a:lstStyle/>
          <a:p>
            <a:r>
              <a:rPr lang="en-US" dirty="0"/>
              <a:t>Grimm et al.’s behavioral assay</a:t>
            </a:r>
          </a:p>
          <a:p>
            <a:r>
              <a:rPr lang="en-US" dirty="0"/>
              <a:t>Female rats</a:t>
            </a:r>
          </a:p>
          <a:p>
            <a:r>
              <a:rPr lang="en-US" dirty="0"/>
              <a:t>Focusing on training rats to self-administrate sucrose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FF9888-3371-45D0-8FBC-0FEE448171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0" y="2390096"/>
            <a:ext cx="5851071" cy="321039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0BC2A2D-56B7-49E0-BC25-8299D69A73BD}"/>
              </a:ext>
            </a:extLst>
          </p:cNvPr>
          <p:cNvSpPr txBox="1"/>
          <p:nvPr/>
        </p:nvSpPr>
        <p:spPr>
          <a:xfrm>
            <a:off x="8447315" y="5600486"/>
            <a:ext cx="1982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(Grimm et al., 2012)</a:t>
            </a:r>
          </a:p>
        </p:txBody>
      </p:sp>
    </p:spTree>
    <p:extLst>
      <p:ext uri="{BB962C8B-B14F-4D97-AF65-F5344CB8AC3E}">
        <p14:creationId xmlns:p14="http://schemas.microsoft.com/office/powerpoint/2010/main" val="368792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CBDDB-C9FE-4F48-9596-8FC374B4E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765884-32E7-4E7B-BB9C-B10D6E8E96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Robust sucrose self-administration</a:t>
            </a:r>
          </a:p>
        </p:txBody>
      </p:sp>
    </p:spTree>
    <p:extLst>
      <p:ext uri="{BB962C8B-B14F-4D97-AF65-F5344CB8AC3E}">
        <p14:creationId xmlns:p14="http://schemas.microsoft.com/office/powerpoint/2010/main" val="2292971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D0DC1-A29F-4698-9194-6D5C2BB78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for Self-Administration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9D681-16D4-451D-B446-69BC6128E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65172"/>
            <a:ext cx="3320578" cy="4351338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Deprivation</a:t>
            </a:r>
          </a:p>
          <a:p>
            <a:pPr lvl="1"/>
            <a:r>
              <a:rPr lang="en-US" dirty="0"/>
              <a:t>Water deprivation</a:t>
            </a:r>
          </a:p>
          <a:p>
            <a:pPr lvl="1"/>
            <a:r>
              <a:rPr lang="en-US" dirty="0"/>
              <a:t>Food restriction</a:t>
            </a:r>
          </a:p>
          <a:p>
            <a:pPr lvl="1"/>
            <a:r>
              <a:rPr lang="en-US" dirty="0"/>
              <a:t>Weight-restricted food deprivation</a:t>
            </a:r>
          </a:p>
          <a:p>
            <a:pPr marL="228600" lvl="1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93269A-C992-41E1-B078-47D33558D62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7" t="3270" r="6078" b="5018"/>
          <a:stretch/>
        </p:blipFill>
        <p:spPr>
          <a:xfrm>
            <a:off x="5291908" y="2379387"/>
            <a:ext cx="5523984" cy="3958639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6742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B499C-06DD-4CC4-8738-0EADA6C3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C108F-9F2B-4E58-A543-8988BED87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5"/>
            <a:ext cx="4036499" cy="1640042"/>
          </a:xfrm>
        </p:spPr>
        <p:txBody>
          <a:bodyPr>
            <a:normAutofit/>
          </a:bodyPr>
          <a:lstStyle/>
          <a:p>
            <a:r>
              <a:rPr lang="en-US" dirty="0"/>
              <a:t>Shaping – All water deprived, off deprivation with strong response</a:t>
            </a:r>
          </a:p>
          <a:p>
            <a:r>
              <a:rPr lang="en-US" dirty="0"/>
              <a:t>Baiting of lever</a:t>
            </a:r>
          </a:p>
          <a:p>
            <a:r>
              <a:rPr lang="en-US" dirty="0"/>
              <a:t>Help with triggering lever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802A53-A5A9-4AA0-9B86-34939B3DBE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9" t="14067" b="2381"/>
          <a:stretch/>
        </p:blipFill>
        <p:spPr>
          <a:xfrm>
            <a:off x="6357371" y="2315080"/>
            <a:ext cx="5010104" cy="4163786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53A8D16-2C81-4A10-90DB-6F4009502D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86" y="4396973"/>
            <a:ext cx="5704115" cy="124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512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4E470-23F2-4E32-8384-9382FD15F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38156-5794-4B78-AD88-517D9028C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3864864" cy="3101983"/>
          </a:xfrm>
        </p:spPr>
        <p:txBody>
          <a:bodyPr/>
          <a:lstStyle/>
          <a:p>
            <a:r>
              <a:rPr lang="en-US" dirty="0"/>
              <a:t>Data with self-administrating rats only</a:t>
            </a:r>
          </a:p>
          <a:p>
            <a:r>
              <a:rPr lang="en-US" dirty="0"/>
              <a:t>Data robust enough to move 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B87561-D74A-49AD-AA24-130B40579F13}"/>
              </a:ext>
            </a:extLst>
          </p:cNvPr>
          <p:cNvSpPr txBox="1"/>
          <p:nvPr/>
        </p:nvSpPr>
        <p:spPr>
          <a:xfrm>
            <a:off x="8458200" y="4189035"/>
            <a:ext cx="777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Anova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5BFE770-AF46-4410-9E84-870FC7E9C21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59" r="2550" b="2559"/>
          <a:stretch/>
        </p:blipFill>
        <p:spPr>
          <a:xfrm>
            <a:off x="6095999" y="2306691"/>
            <a:ext cx="5214584" cy="4104269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94F40BD-4D80-4150-B86A-E423B581A4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345" y="4280265"/>
            <a:ext cx="5518095" cy="119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50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2226C-DA70-4C46-ACE2-B2DFF4B76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Study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DB6C0-D466-43BC-9571-2418891016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423082441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1294</TotalTime>
  <Words>179</Words>
  <Application>Microsoft Office PowerPoint</Application>
  <PresentationFormat>Widescreen</PresentationFormat>
  <Paragraphs>57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Gill Sans MT</vt:lpstr>
      <vt:lpstr>Parcel</vt:lpstr>
      <vt:lpstr>Exploring the effects of nicotine on reward learning in female Sprague-Dawley rats</vt:lpstr>
      <vt:lpstr>Rationale</vt:lpstr>
      <vt:lpstr>Cue-Induced Reward-Seeking</vt:lpstr>
      <vt:lpstr>Rationale</vt:lpstr>
      <vt:lpstr>Optimization</vt:lpstr>
      <vt:lpstr>Optimization for Self-Administration</vt:lpstr>
      <vt:lpstr>Shaping</vt:lpstr>
      <vt:lpstr>Shaping</vt:lpstr>
      <vt:lpstr>Further Study</vt:lpstr>
      <vt:lpstr>Further Study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the effects of nicotine on reward learning in female Sprague-Dawley rats</dc:title>
  <dc:creator>Atticks, Brendan L</dc:creator>
  <cp:lastModifiedBy>Atticks, Brendan L</cp:lastModifiedBy>
  <cp:revision>13</cp:revision>
  <dcterms:created xsi:type="dcterms:W3CDTF">2021-07-20T12:11:45Z</dcterms:created>
  <dcterms:modified xsi:type="dcterms:W3CDTF">2021-07-22T15:19:05Z</dcterms:modified>
</cp:coreProperties>
</file>